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840" r:id="rId1"/>
  </p:sldMasterIdLst>
  <p:sldIdLst>
    <p:sldId id="256" r:id="rId2"/>
    <p:sldId id="297" r:id="rId3"/>
    <p:sldId id="322" r:id="rId4"/>
    <p:sldId id="323" r:id="rId5"/>
    <p:sldId id="319" r:id="rId6"/>
    <p:sldId id="320" r:id="rId7"/>
    <p:sldId id="296" r:id="rId8"/>
    <p:sldId id="325" r:id="rId9"/>
    <p:sldId id="291" r:id="rId10"/>
    <p:sldId id="284" r:id="rId11"/>
    <p:sldId id="300" r:id="rId12"/>
    <p:sldId id="259" r:id="rId13"/>
    <p:sldId id="30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6" d="100"/>
          <a:sy n="86" d="100"/>
        </p:scale>
        <p:origin x="71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5/26/2021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5/26/2021</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5/26/2021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5/26/2021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5/26/2021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5/26/2021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5/26/2021</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5/26/2021</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5/26/2021</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6.gif"/><Relationship Id="rId4" Type="http://schemas.openxmlformats.org/officeDocument/2006/relationships/hyperlink" Target="https://www.laits.utexas.edu/tex/gr/adj2.html"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0AF3C-D147-4CE6-989A-E6B754A8AE5C}"/>
              </a:ext>
            </a:extLst>
          </p:cNvPr>
          <p:cNvSpPr>
            <a:spLocks noGrp="1"/>
          </p:cNvSpPr>
          <p:nvPr>
            <p:ph type="ctrTitle"/>
          </p:nvPr>
        </p:nvSpPr>
        <p:spPr>
          <a:xfrm>
            <a:off x="1155192" y="1769575"/>
            <a:ext cx="9966960" cy="3035808"/>
          </a:xfrm>
        </p:spPr>
        <p:txBody>
          <a:bodyPr/>
          <a:lstStyle/>
          <a:p>
            <a:pPr algn="ctr"/>
            <a:r>
              <a:rPr lang="fr-CA" dirty="0"/>
              <a:t>RECAPITULATIF de grammaire</a:t>
            </a:r>
            <a:endParaRPr lang="en-US" dirty="0"/>
          </a:p>
        </p:txBody>
      </p:sp>
      <p:sp>
        <p:nvSpPr>
          <p:cNvPr id="3" name="Subtitle 2">
            <a:extLst>
              <a:ext uri="{FF2B5EF4-FFF2-40B4-BE49-F238E27FC236}">
                <a16:creationId xmlns:a16="http://schemas.microsoft.com/office/drawing/2014/main" id="{DEC14AED-5BA5-4366-B009-CF47E2D5F046}"/>
              </a:ext>
            </a:extLst>
          </p:cNvPr>
          <p:cNvSpPr>
            <a:spLocks noGrp="1"/>
          </p:cNvSpPr>
          <p:nvPr>
            <p:ph type="subTitle" idx="1"/>
          </p:nvPr>
        </p:nvSpPr>
        <p:spPr>
          <a:xfrm>
            <a:off x="1060970" y="5223621"/>
            <a:ext cx="7891272" cy="1069848"/>
          </a:xfrm>
        </p:spPr>
        <p:txBody>
          <a:bodyPr/>
          <a:lstStyle/>
          <a:p>
            <a:r>
              <a:rPr lang="fr-CA" dirty="0"/>
              <a:t>Module 4</a:t>
            </a:r>
            <a:endParaRPr lang="en-US" dirty="0"/>
          </a:p>
        </p:txBody>
      </p:sp>
    </p:spTree>
    <p:extLst>
      <p:ext uri="{BB962C8B-B14F-4D97-AF65-F5344CB8AC3E}">
        <p14:creationId xmlns:p14="http://schemas.microsoft.com/office/powerpoint/2010/main" val="1925549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a:xfrm>
            <a:off x="1114146" y="33338"/>
            <a:ext cx="10058400" cy="1609344"/>
          </a:xfrm>
        </p:spPr>
        <p:txBody>
          <a:bodyPr/>
          <a:lstStyle/>
          <a:p>
            <a:pPr algn="ctr"/>
            <a:r>
              <a:rPr lang="fr-CA" dirty="0"/>
              <a:t>Les </a:t>
            </a:r>
            <a:r>
              <a:rPr lang="fr-CA" dirty="0" err="1"/>
              <a:t>adjectIFS</a:t>
            </a:r>
            <a:endParaRPr lang="en-US" dirty="0"/>
          </a:p>
        </p:txBody>
      </p:sp>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827103" y="1447062"/>
            <a:ext cx="10058400" cy="2929630"/>
          </a:xfrm>
        </p:spPr>
        <p:txBody>
          <a:bodyPr>
            <a:normAutofit/>
          </a:bodyPr>
          <a:lstStyle/>
          <a:p>
            <a:r>
              <a:rPr lang="en-US" b="1" dirty="0"/>
              <a:t>Be careful:</a:t>
            </a:r>
            <a:br>
              <a:rPr lang="en-US" dirty="0"/>
            </a:br>
            <a:endParaRPr lang="en-US" dirty="0"/>
          </a:p>
          <a:p>
            <a:pPr lvl="1">
              <a:buFont typeface="Wingdings" panose="05000000000000000000" pitchFamily="2" charset="2"/>
              <a:buChar char="Ø"/>
            </a:pPr>
            <a:r>
              <a:rPr lang="en-US" dirty="0"/>
              <a:t>the</a:t>
            </a:r>
            <a:r>
              <a:rPr lang="en-US" u="sng" dirty="0"/>
              <a:t> </a:t>
            </a:r>
            <a:r>
              <a:rPr lang="en-US" u="sng" dirty="0">
                <a:hlinkClick r:id="rId4" tooltip="jump to adj2">
                  <a:extLst>
                    <a:ext uri="{A12FA001-AC4F-418D-AE19-62706E023703}">
                      <ahyp:hlinkClr xmlns:ahyp="http://schemas.microsoft.com/office/drawing/2018/hyperlinkcolor" val="tx"/>
                    </a:ext>
                  </a:extLst>
                </a:hlinkClick>
              </a:rPr>
              <a:t>placement</a:t>
            </a:r>
            <a:r>
              <a:rPr lang="en-US" dirty="0"/>
              <a:t> of most adjectives in French is after the noun. However, there is a small group of adjectives that normally precede the noun. These adjectives may be categorized as adjectives of </a:t>
            </a:r>
            <a:r>
              <a:rPr lang="en-US" b="1" dirty="0"/>
              <a:t>B</a:t>
            </a:r>
            <a:r>
              <a:rPr lang="en-US" dirty="0"/>
              <a:t>eauty, </a:t>
            </a:r>
            <a:r>
              <a:rPr lang="en-US" b="1" dirty="0"/>
              <a:t>A</a:t>
            </a:r>
            <a:r>
              <a:rPr lang="en-US" dirty="0"/>
              <a:t>ge, </a:t>
            </a:r>
            <a:r>
              <a:rPr lang="en-US" b="1" dirty="0"/>
              <a:t>N</a:t>
            </a:r>
            <a:r>
              <a:rPr lang="en-US" dirty="0"/>
              <a:t>umbers</a:t>
            </a:r>
            <a:r>
              <a:rPr lang="en-US" b="1" dirty="0"/>
              <a:t>, G</a:t>
            </a:r>
            <a:r>
              <a:rPr lang="en-US" dirty="0"/>
              <a:t>oodness, and </a:t>
            </a:r>
            <a:r>
              <a:rPr lang="en-US" b="1" dirty="0"/>
              <a:t>S</a:t>
            </a:r>
            <a:r>
              <a:rPr lang="en-US" dirty="0"/>
              <a:t>ize (</a:t>
            </a:r>
            <a:r>
              <a:rPr lang="en-US" b="1" dirty="0"/>
              <a:t>BANGS</a:t>
            </a:r>
            <a:r>
              <a:rPr lang="en-US" dirty="0"/>
              <a:t>).</a:t>
            </a:r>
          </a:p>
          <a:p>
            <a:pPr lvl="1">
              <a:buFont typeface="Wingdings" panose="05000000000000000000" pitchFamily="2" charset="2"/>
              <a:buChar char="Ø"/>
            </a:pPr>
            <a:r>
              <a:rPr lang="fr-CA" u="sng" dirty="0"/>
              <a:t>Adjectives of </a:t>
            </a:r>
            <a:r>
              <a:rPr lang="fr-CA" u="sng" dirty="0" err="1"/>
              <a:t>colours</a:t>
            </a:r>
            <a:r>
              <a:rPr lang="fr-CA" u="sng" dirty="0"/>
              <a:t> </a:t>
            </a:r>
            <a:r>
              <a:rPr lang="fr-CA" u="sng" dirty="0" err="1"/>
              <a:t>will</a:t>
            </a:r>
            <a:r>
              <a:rPr lang="fr-CA" u="sng" dirty="0"/>
              <a:t> </a:t>
            </a:r>
            <a:r>
              <a:rPr lang="fr-CA" u="sng" dirty="0" err="1"/>
              <a:t>always</a:t>
            </a:r>
            <a:r>
              <a:rPr lang="fr-CA" u="sng" dirty="0"/>
              <a:t> come </a:t>
            </a:r>
            <a:r>
              <a:rPr lang="fr-CA" u="sng" dirty="0" err="1"/>
              <a:t>after</a:t>
            </a:r>
            <a:r>
              <a:rPr lang="fr-CA" u="sng" dirty="0"/>
              <a:t> the </a:t>
            </a:r>
            <a:r>
              <a:rPr lang="fr-CA" u="sng" dirty="0" err="1"/>
              <a:t>noun</a:t>
            </a:r>
            <a:endParaRPr lang="en-US" dirty="0"/>
          </a:p>
          <a:p>
            <a:endParaRPr lang="fr-CA" dirty="0"/>
          </a:p>
        </p:txBody>
      </p:sp>
      <p:pic>
        <p:nvPicPr>
          <p:cNvPr id="1026" name="Picture 2" descr="https://www.laits.utexas.edu/tex/images/gr/transdot.gif">
            <a:extLst>
              <a:ext uri="{FF2B5EF4-FFF2-40B4-BE49-F238E27FC236}">
                <a16:creationId xmlns:a16="http://schemas.microsoft.com/office/drawing/2014/main" id="{25E0FE82-0B5E-4310-9737-4172269E42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 y="-14288"/>
            <a:ext cx="9525" cy="47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laits.utexas.edu/tex/images/gr/transdot.gif">
            <a:extLst>
              <a:ext uri="{FF2B5EF4-FFF2-40B4-BE49-F238E27FC236}">
                <a16:creationId xmlns:a16="http://schemas.microsoft.com/office/drawing/2014/main" id="{CB58865B-1A44-48D8-A1C9-58FA8FD0F1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975" y="138112"/>
            <a:ext cx="9525" cy="476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81E9115B-FA61-483C-BF55-09107C356EC4}"/>
              </a:ext>
            </a:extLst>
          </p:cNvPr>
          <p:cNvGraphicFramePr>
            <a:graphicFrameLocks noGrp="1"/>
          </p:cNvGraphicFramePr>
          <p:nvPr>
            <p:extLst>
              <p:ext uri="{D42A27DB-BD31-4B8C-83A1-F6EECF244321}">
                <p14:modId xmlns:p14="http://schemas.microsoft.com/office/powerpoint/2010/main" val="3959473932"/>
              </p:ext>
            </p:extLst>
          </p:nvPr>
        </p:nvGraphicFramePr>
        <p:xfrm>
          <a:off x="483832" y="4290134"/>
          <a:ext cx="11319028" cy="1038055"/>
        </p:xfrm>
        <a:graphic>
          <a:graphicData uri="http://schemas.openxmlformats.org/drawingml/2006/table">
            <a:tbl>
              <a:tblPr firstRow="1" bandRow="1">
                <a:tableStyleId>{5C22544A-7EE6-4342-B048-85BDC9FD1C3A}</a:tableStyleId>
              </a:tblPr>
              <a:tblGrid>
                <a:gridCol w="2441358">
                  <a:extLst>
                    <a:ext uri="{9D8B030D-6E8A-4147-A177-3AD203B41FA5}">
                      <a16:colId xmlns:a16="http://schemas.microsoft.com/office/drawing/2014/main" val="1339733884"/>
                    </a:ext>
                  </a:extLst>
                </a:gridCol>
                <a:gridCol w="2778710">
                  <a:extLst>
                    <a:ext uri="{9D8B030D-6E8A-4147-A177-3AD203B41FA5}">
                      <a16:colId xmlns:a16="http://schemas.microsoft.com/office/drawing/2014/main" val="3544908779"/>
                    </a:ext>
                  </a:extLst>
                </a:gridCol>
                <a:gridCol w="2982898">
                  <a:extLst>
                    <a:ext uri="{9D8B030D-6E8A-4147-A177-3AD203B41FA5}">
                      <a16:colId xmlns:a16="http://schemas.microsoft.com/office/drawing/2014/main" val="121749551"/>
                    </a:ext>
                  </a:extLst>
                </a:gridCol>
                <a:gridCol w="3116062">
                  <a:extLst>
                    <a:ext uri="{9D8B030D-6E8A-4147-A177-3AD203B41FA5}">
                      <a16:colId xmlns:a16="http://schemas.microsoft.com/office/drawing/2014/main" val="2963717934"/>
                    </a:ext>
                  </a:extLst>
                </a:gridCol>
              </a:tblGrid>
              <a:tr h="158351">
                <a:tc>
                  <a:txBody>
                    <a:bodyPr/>
                    <a:lstStyle/>
                    <a:p>
                      <a:pPr algn="ctr"/>
                      <a:r>
                        <a:rPr lang="en-US" b="1" dirty="0">
                          <a:solidFill>
                            <a:schemeClr val="bg1"/>
                          </a:solidFill>
                          <a:effectLst/>
                          <a:latin typeface="Verdana" panose="020B0604030504040204" pitchFamily="34" charset="0"/>
                        </a:rPr>
                        <a:t>masculine</a:t>
                      </a:r>
                      <a:br>
                        <a:rPr lang="en-US" b="1" dirty="0">
                          <a:solidFill>
                            <a:schemeClr val="bg1"/>
                          </a:solidFill>
                          <a:effectLst/>
                          <a:latin typeface="Verdana" panose="020B0604030504040204" pitchFamily="34" charset="0"/>
                        </a:rPr>
                      </a:br>
                      <a:r>
                        <a:rPr lang="en-US" b="1" dirty="0">
                          <a:solidFill>
                            <a:schemeClr val="bg1"/>
                          </a:solidFill>
                          <a:effectLst/>
                          <a:latin typeface="Verdana" panose="020B0604030504040204" pitchFamily="34" charset="0"/>
                        </a:rPr>
                        <a:t>singular</a:t>
                      </a:r>
                      <a:endParaRPr lang="en-US" dirty="0">
                        <a:solidFill>
                          <a:schemeClr val="bg1"/>
                        </a:solidFill>
                        <a:effectLst/>
                        <a:latin typeface="Verdana" panose="020B0604030504040204" pitchFamily="34" charset="0"/>
                      </a:endParaRPr>
                    </a:p>
                  </a:txBody>
                  <a:tcPr marL="22860" marR="22860" marT="22860" marB="22860"/>
                </a:tc>
                <a:tc>
                  <a:txBody>
                    <a:bodyPr/>
                    <a:lstStyle/>
                    <a:p>
                      <a:pPr algn="ctr"/>
                      <a:r>
                        <a:rPr lang="en-US" b="1" dirty="0">
                          <a:solidFill>
                            <a:schemeClr val="bg1"/>
                          </a:solidFill>
                          <a:effectLst/>
                          <a:latin typeface="Verdana" panose="020B0604030504040204" pitchFamily="34" charset="0"/>
                        </a:rPr>
                        <a:t>feminine</a:t>
                      </a:r>
                      <a:br>
                        <a:rPr lang="en-US" b="1" dirty="0">
                          <a:solidFill>
                            <a:schemeClr val="bg1"/>
                          </a:solidFill>
                          <a:effectLst/>
                          <a:latin typeface="Verdana" panose="020B0604030504040204" pitchFamily="34" charset="0"/>
                        </a:rPr>
                      </a:br>
                      <a:r>
                        <a:rPr lang="en-US" b="1" dirty="0">
                          <a:solidFill>
                            <a:schemeClr val="bg1"/>
                          </a:solidFill>
                          <a:effectLst/>
                          <a:latin typeface="Verdana" panose="020B0604030504040204" pitchFamily="34" charset="0"/>
                        </a:rPr>
                        <a:t>singular</a:t>
                      </a:r>
                      <a:endParaRPr lang="en-US" dirty="0">
                        <a:solidFill>
                          <a:schemeClr val="bg1"/>
                        </a:solidFill>
                        <a:effectLst/>
                        <a:latin typeface="Verdana" panose="020B0604030504040204" pitchFamily="34" charset="0"/>
                      </a:endParaRPr>
                    </a:p>
                  </a:txBody>
                  <a:tcPr marL="22860" marR="22860" marT="22860" marB="22860"/>
                </a:tc>
                <a:tc>
                  <a:txBody>
                    <a:bodyPr/>
                    <a:lstStyle/>
                    <a:p>
                      <a:pPr algn="ctr"/>
                      <a:r>
                        <a:rPr lang="en-US" b="1" dirty="0">
                          <a:solidFill>
                            <a:schemeClr val="bg1"/>
                          </a:solidFill>
                          <a:effectLst/>
                          <a:latin typeface="Verdana" panose="020B0604030504040204" pitchFamily="34" charset="0"/>
                        </a:rPr>
                        <a:t>masculine</a:t>
                      </a:r>
                      <a:br>
                        <a:rPr lang="en-US" b="1" dirty="0">
                          <a:solidFill>
                            <a:schemeClr val="bg1"/>
                          </a:solidFill>
                          <a:effectLst/>
                          <a:latin typeface="Verdana" panose="020B0604030504040204" pitchFamily="34" charset="0"/>
                        </a:rPr>
                      </a:br>
                      <a:r>
                        <a:rPr lang="en-US" b="1" dirty="0">
                          <a:solidFill>
                            <a:schemeClr val="bg1"/>
                          </a:solidFill>
                          <a:effectLst/>
                          <a:latin typeface="Verdana" panose="020B0604030504040204" pitchFamily="34" charset="0"/>
                        </a:rPr>
                        <a:t>plural</a:t>
                      </a:r>
                      <a:endParaRPr lang="en-US" dirty="0">
                        <a:solidFill>
                          <a:schemeClr val="bg1"/>
                        </a:solidFill>
                        <a:effectLst/>
                        <a:latin typeface="Verdana" panose="020B0604030504040204" pitchFamily="34" charset="0"/>
                      </a:endParaRPr>
                    </a:p>
                  </a:txBody>
                  <a:tcPr marL="22860" marR="22860" marT="22860" marB="22860"/>
                </a:tc>
                <a:tc>
                  <a:txBody>
                    <a:bodyPr/>
                    <a:lstStyle/>
                    <a:p>
                      <a:pPr algn="ctr"/>
                      <a:r>
                        <a:rPr lang="en-US" b="1" dirty="0">
                          <a:solidFill>
                            <a:schemeClr val="bg1"/>
                          </a:solidFill>
                          <a:effectLst/>
                          <a:latin typeface="Verdana" panose="020B0604030504040204" pitchFamily="34" charset="0"/>
                        </a:rPr>
                        <a:t>feminine</a:t>
                      </a:r>
                      <a:br>
                        <a:rPr lang="en-US" b="1" dirty="0">
                          <a:solidFill>
                            <a:schemeClr val="bg1"/>
                          </a:solidFill>
                          <a:effectLst/>
                          <a:latin typeface="Verdana" panose="020B0604030504040204" pitchFamily="34" charset="0"/>
                        </a:rPr>
                      </a:br>
                      <a:r>
                        <a:rPr lang="en-US" b="1" dirty="0">
                          <a:solidFill>
                            <a:schemeClr val="bg1"/>
                          </a:solidFill>
                          <a:effectLst/>
                          <a:latin typeface="Verdana" panose="020B0604030504040204" pitchFamily="34" charset="0"/>
                        </a:rPr>
                        <a:t>plural</a:t>
                      </a:r>
                      <a:endParaRPr lang="en-US" dirty="0">
                        <a:solidFill>
                          <a:schemeClr val="bg1"/>
                        </a:solidFill>
                        <a:effectLst/>
                        <a:latin typeface="Verdana" panose="020B0604030504040204" pitchFamily="34" charset="0"/>
                      </a:endParaRPr>
                    </a:p>
                  </a:txBody>
                  <a:tcPr marL="22860" marR="22860" marT="22860" marB="22860"/>
                </a:tc>
                <a:extLst>
                  <a:ext uri="{0D108BD9-81ED-4DB2-BD59-A6C34878D82A}">
                    <a16:rowId xmlns:a16="http://schemas.microsoft.com/office/drawing/2014/main" val="232635365"/>
                  </a:ext>
                </a:extLst>
              </a:tr>
              <a:tr h="443695">
                <a:tc>
                  <a:txBody>
                    <a:bodyPr/>
                    <a:lstStyle/>
                    <a:p>
                      <a:pPr algn="l"/>
                      <a:r>
                        <a:rPr lang="en-US" b="0" dirty="0">
                          <a:solidFill>
                            <a:schemeClr val="tx1"/>
                          </a:solidFill>
                          <a:effectLst/>
                          <a:latin typeface="Arial" panose="020B0604020202020204" pitchFamily="34" charset="0"/>
                        </a:rPr>
                        <a:t> un </a:t>
                      </a:r>
                      <a:r>
                        <a:rPr lang="en-US" b="1" dirty="0">
                          <a:solidFill>
                            <a:schemeClr val="tx1"/>
                          </a:solidFill>
                          <a:effectLst/>
                          <a:latin typeface="Arial" panose="020B0604020202020204" pitchFamily="34" charset="0"/>
                        </a:rPr>
                        <a:t>beau</a:t>
                      </a:r>
                      <a:r>
                        <a:rPr lang="en-US" b="0" dirty="0">
                          <a:solidFill>
                            <a:schemeClr val="tx1"/>
                          </a:solidFill>
                          <a:effectLst/>
                          <a:latin typeface="Arial" panose="020B0604020202020204" pitchFamily="34" charset="0"/>
                        </a:rPr>
                        <a:t> </a:t>
                      </a:r>
                      <a:r>
                        <a:rPr lang="en-US" b="0" dirty="0" err="1">
                          <a:solidFill>
                            <a:schemeClr val="tx1"/>
                          </a:solidFill>
                          <a:effectLst/>
                          <a:latin typeface="Arial" panose="020B0604020202020204" pitchFamily="34" charset="0"/>
                        </a:rPr>
                        <a:t>pantalon</a:t>
                      </a:r>
                      <a:r>
                        <a:rPr lang="en-US" b="0" dirty="0">
                          <a:solidFill>
                            <a:schemeClr val="tx1"/>
                          </a:solidFill>
                          <a:effectLst/>
                          <a:latin typeface="Arial" panose="020B0604020202020204" pitchFamily="34" charset="0"/>
                        </a:rPr>
                        <a:t> </a:t>
                      </a:r>
                      <a:r>
                        <a:rPr lang="en-US" b="1" dirty="0">
                          <a:solidFill>
                            <a:schemeClr val="tx1"/>
                          </a:solidFill>
                          <a:effectLst/>
                          <a:latin typeface="Arial" panose="020B0604020202020204" pitchFamily="34" charset="0"/>
                        </a:rPr>
                        <a:t>noir</a:t>
                      </a:r>
                      <a:endParaRPr lang="en-US" b="1" dirty="0">
                        <a:solidFill>
                          <a:schemeClr val="tx1"/>
                        </a:solidFill>
                        <a:effectLst/>
                        <a:latin typeface="Verdana" panose="020B0604030504040204" pitchFamily="34" charset="0"/>
                      </a:endParaRPr>
                    </a:p>
                  </a:txBody>
                  <a:tcPr marL="22860" marR="22860" marT="22860" marB="22860"/>
                </a:tc>
                <a:tc>
                  <a:txBody>
                    <a:bodyPr/>
                    <a:lstStyle/>
                    <a:p>
                      <a:pPr algn="l"/>
                      <a:r>
                        <a:rPr lang="en-US" b="0" dirty="0">
                          <a:solidFill>
                            <a:schemeClr val="tx1"/>
                          </a:solidFill>
                          <a:effectLst/>
                          <a:latin typeface="Arial" panose="020B0604020202020204" pitchFamily="34" charset="0"/>
                        </a:rPr>
                        <a:t>Une </a:t>
                      </a:r>
                      <a:r>
                        <a:rPr lang="en-US" b="1" dirty="0" err="1">
                          <a:solidFill>
                            <a:schemeClr val="tx1"/>
                          </a:solidFill>
                          <a:effectLst/>
                          <a:latin typeface="Arial" panose="020B0604020202020204" pitchFamily="34" charset="0"/>
                        </a:rPr>
                        <a:t>vieille</a:t>
                      </a:r>
                      <a:r>
                        <a:rPr lang="en-US" b="1" dirty="0">
                          <a:solidFill>
                            <a:schemeClr val="tx1"/>
                          </a:solidFill>
                          <a:effectLst/>
                          <a:latin typeface="Arial" panose="020B0604020202020204" pitchFamily="34" charset="0"/>
                        </a:rPr>
                        <a:t> </a:t>
                      </a:r>
                      <a:r>
                        <a:rPr lang="en-US" b="0" dirty="0" err="1">
                          <a:solidFill>
                            <a:schemeClr val="tx1"/>
                          </a:solidFill>
                          <a:effectLst/>
                          <a:latin typeface="Arial" panose="020B0604020202020204" pitchFamily="34" charset="0"/>
                        </a:rPr>
                        <a:t>écharpe</a:t>
                      </a:r>
                      <a:r>
                        <a:rPr lang="en-US" b="0" dirty="0">
                          <a:solidFill>
                            <a:schemeClr val="tx1"/>
                          </a:solidFill>
                          <a:effectLst/>
                          <a:latin typeface="Arial" panose="020B0604020202020204" pitchFamily="34" charset="0"/>
                        </a:rPr>
                        <a:t> </a:t>
                      </a:r>
                      <a:r>
                        <a:rPr lang="en-US" b="1" dirty="0" err="1">
                          <a:solidFill>
                            <a:schemeClr val="tx1"/>
                          </a:solidFill>
                          <a:effectLst/>
                          <a:latin typeface="Arial" panose="020B0604020202020204" pitchFamily="34" charset="0"/>
                        </a:rPr>
                        <a:t>bleue</a:t>
                      </a:r>
                      <a:r>
                        <a:rPr lang="en-US" b="1" dirty="0">
                          <a:solidFill>
                            <a:schemeClr val="tx1"/>
                          </a:solidFill>
                          <a:effectLst/>
                          <a:latin typeface="Arial" panose="020B0604020202020204" pitchFamily="34" charset="0"/>
                        </a:rPr>
                        <a:t> </a:t>
                      </a:r>
                      <a:endParaRPr lang="en-US" b="1" dirty="0">
                        <a:solidFill>
                          <a:schemeClr val="tx1"/>
                        </a:solidFill>
                        <a:effectLst/>
                        <a:latin typeface="Verdana" panose="020B0604030504040204" pitchFamily="34" charset="0"/>
                      </a:endParaRPr>
                    </a:p>
                  </a:txBody>
                  <a:tcPr marL="22860" marR="22860" marT="22860" marB="22860"/>
                </a:tc>
                <a:tc>
                  <a:txBody>
                    <a:bodyPr/>
                    <a:lstStyle/>
                    <a:p>
                      <a:pPr algn="l"/>
                      <a:r>
                        <a:rPr lang="en-US" b="1" dirty="0">
                          <a:solidFill>
                            <a:schemeClr val="tx1"/>
                          </a:solidFill>
                          <a:effectLst/>
                          <a:latin typeface="Arial" panose="020B0604020202020204" pitchFamily="34" charset="0"/>
                        </a:rPr>
                        <a:t> </a:t>
                      </a:r>
                      <a:r>
                        <a:rPr lang="en-US" b="0" dirty="0">
                          <a:solidFill>
                            <a:schemeClr val="tx1"/>
                          </a:solidFill>
                          <a:effectLst/>
                          <a:latin typeface="Arial" panose="020B0604020202020204" pitchFamily="34" charset="0"/>
                        </a:rPr>
                        <a:t>de </a:t>
                      </a:r>
                      <a:r>
                        <a:rPr lang="en-US" b="1" dirty="0">
                          <a:solidFill>
                            <a:schemeClr val="tx1"/>
                          </a:solidFill>
                          <a:effectLst/>
                          <a:latin typeface="Arial" panose="020B0604020202020204" pitchFamily="34" charset="0"/>
                        </a:rPr>
                        <a:t>petits </a:t>
                      </a:r>
                      <a:r>
                        <a:rPr lang="en-US" b="0" dirty="0">
                          <a:solidFill>
                            <a:schemeClr val="tx1"/>
                          </a:solidFill>
                          <a:effectLst/>
                          <a:latin typeface="Arial" panose="020B0604020202020204" pitchFamily="34" charset="0"/>
                        </a:rPr>
                        <a:t>chapeaux </a:t>
                      </a:r>
                      <a:r>
                        <a:rPr lang="en-US" b="1" dirty="0">
                          <a:solidFill>
                            <a:schemeClr val="tx1"/>
                          </a:solidFill>
                          <a:effectLst/>
                          <a:latin typeface="Arial" panose="020B0604020202020204" pitchFamily="34" charset="0"/>
                        </a:rPr>
                        <a:t>rouges</a:t>
                      </a:r>
                      <a:endParaRPr lang="en-US" b="1" dirty="0">
                        <a:solidFill>
                          <a:schemeClr val="tx1"/>
                        </a:solidFill>
                        <a:effectLst/>
                        <a:latin typeface="Verdana" panose="020B0604030504040204" pitchFamily="34" charset="0"/>
                      </a:endParaRPr>
                    </a:p>
                  </a:txBody>
                  <a:tcPr marL="22860" marR="22860" marT="22860" marB="22860"/>
                </a:tc>
                <a:tc>
                  <a:txBody>
                    <a:bodyPr/>
                    <a:lstStyle/>
                    <a:p>
                      <a:pPr algn="l"/>
                      <a:r>
                        <a:rPr lang="en-US" b="0" dirty="0">
                          <a:solidFill>
                            <a:schemeClr val="tx1"/>
                          </a:solidFill>
                          <a:effectLst/>
                          <a:latin typeface="Arial" panose="020B0604020202020204" pitchFamily="34" charset="0"/>
                        </a:rPr>
                        <a:t>de </a:t>
                      </a:r>
                      <a:r>
                        <a:rPr lang="en-US" b="1" dirty="0">
                          <a:solidFill>
                            <a:schemeClr val="tx1"/>
                          </a:solidFill>
                          <a:effectLst/>
                          <a:latin typeface="Arial" panose="020B0604020202020204" pitchFamily="34" charset="0"/>
                        </a:rPr>
                        <a:t>belles </a:t>
                      </a:r>
                      <a:r>
                        <a:rPr lang="en-US" b="0" dirty="0">
                          <a:solidFill>
                            <a:schemeClr val="tx1"/>
                          </a:solidFill>
                          <a:effectLst/>
                          <a:latin typeface="Arial" panose="020B0604020202020204" pitchFamily="34" charset="0"/>
                        </a:rPr>
                        <a:t>chaussures </a:t>
                      </a:r>
                      <a:r>
                        <a:rPr lang="en-US" b="1" dirty="0" err="1">
                          <a:solidFill>
                            <a:schemeClr val="tx1"/>
                          </a:solidFill>
                          <a:effectLst/>
                          <a:latin typeface="Arial" panose="020B0604020202020204" pitchFamily="34" charset="0"/>
                        </a:rPr>
                        <a:t>vertes</a:t>
                      </a:r>
                      <a:endParaRPr lang="en-US" dirty="0">
                        <a:solidFill>
                          <a:schemeClr val="tx1"/>
                        </a:solidFill>
                        <a:effectLst/>
                        <a:latin typeface="Verdana" panose="020B0604030504040204" pitchFamily="34" charset="0"/>
                      </a:endParaRPr>
                    </a:p>
                  </a:txBody>
                  <a:tcPr marL="22860" marR="22860" marT="22860" marB="22860"/>
                </a:tc>
                <a:extLst>
                  <a:ext uri="{0D108BD9-81ED-4DB2-BD59-A6C34878D82A}">
                    <a16:rowId xmlns:a16="http://schemas.microsoft.com/office/drawing/2014/main" val="2393662865"/>
                  </a:ext>
                </a:extLst>
              </a:tr>
            </a:tbl>
          </a:graphicData>
        </a:graphic>
      </p:graphicFrame>
      <p:pic>
        <p:nvPicPr>
          <p:cNvPr id="6" name="Recorded Sound">
            <a:hlinkClick r:id="" action="ppaction://media"/>
            <a:extLst>
              <a:ext uri="{FF2B5EF4-FFF2-40B4-BE49-F238E27FC236}">
                <a16:creationId xmlns:a16="http://schemas.microsoft.com/office/drawing/2014/main" id="{C42ABC6A-13A8-46C7-837D-51D331243D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07789" y="3094955"/>
            <a:ext cx="487363" cy="487363"/>
          </a:xfrm>
          <a:prstGeom prst="rect">
            <a:avLst/>
          </a:prstGeom>
        </p:spPr>
      </p:pic>
    </p:spTree>
    <p:extLst>
      <p:ext uri="{BB962C8B-B14F-4D97-AF65-F5344CB8AC3E}">
        <p14:creationId xmlns:p14="http://schemas.microsoft.com/office/powerpoint/2010/main" val="235377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p:txBody>
          <a:bodyPr/>
          <a:lstStyle/>
          <a:p>
            <a:pPr algn="ctr"/>
            <a:r>
              <a:rPr lang="fr-CA" dirty="0"/>
              <a:t>Conjugaison FUTUR PROCHE</a:t>
            </a:r>
            <a:endParaRPr lang="en-US" dirty="0"/>
          </a:p>
        </p:txBody>
      </p:sp>
      <p:graphicFrame>
        <p:nvGraphicFramePr>
          <p:cNvPr id="4" name="Content Placeholder 3">
            <a:extLst>
              <a:ext uri="{FF2B5EF4-FFF2-40B4-BE49-F238E27FC236}">
                <a16:creationId xmlns:a16="http://schemas.microsoft.com/office/drawing/2014/main" id="{5703094A-C4CC-49A3-B2A1-E5EA73D36077}"/>
              </a:ext>
            </a:extLst>
          </p:cNvPr>
          <p:cNvGraphicFramePr>
            <a:graphicFrameLocks noGrp="1"/>
          </p:cNvGraphicFramePr>
          <p:nvPr>
            <p:ph idx="1"/>
            <p:extLst/>
          </p:nvPr>
        </p:nvGraphicFramePr>
        <p:xfrm>
          <a:off x="1069848" y="4621656"/>
          <a:ext cx="9944470" cy="1112520"/>
        </p:xfrm>
        <a:graphic>
          <a:graphicData uri="http://schemas.openxmlformats.org/drawingml/2006/table">
            <a:tbl>
              <a:tblPr firstRow="1" bandRow="1">
                <a:tableStyleId>{5C22544A-7EE6-4342-B048-85BDC9FD1C3A}</a:tableStyleId>
              </a:tblPr>
              <a:tblGrid>
                <a:gridCol w="4915270">
                  <a:extLst>
                    <a:ext uri="{9D8B030D-6E8A-4147-A177-3AD203B41FA5}">
                      <a16:colId xmlns:a16="http://schemas.microsoft.com/office/drawing/2014/main" val="3765545865"/>
                    </a:ext>
                  </a:extLst>
                </a:gridCol>
                <a:gridCol w="5029200">
                  <a:extLst>
                    <a:ext uri="{9D8B030D-6E8A-4147-A177-3AD203B41FA5}">
                      <a16:colId xmlns:a16="http://schemas.microsoft.com/office/drawing/2014/main" val="2515419361"/>
                    </a:ext>
                  </a:extLst>
                </a:gridCol>
              </a:tblGrid>
              <a:tr h="370840">
                <a:tc>
                  <a:txBody>
                    <a:bodyPr/>
                    <a:lstStyle/>
                    <a:p>
                      <a:r>
                        <a:rPr lang="fr-CA" sz="1800" b="0" kern="1200" dirty="0">
                          <a:solidFill>
                            <a:schemeClr val="dk1"/>
                          </a:solidFill>
                          <a:latin typeface="Arial" panose="020B0604020202020204" pitchFamily="34" charset="0"/>
                          <a:ea typeface="+mn-ea"/>
                          <a:cs typeface="Arial" panose="020B0604020202020204" pitchFamily="34" charset="0"/>
                        </a:rPr>
                        <a:t>Je vais me lever</a:t>
                      </a:r>
                      <a:endParaRPr lang="en-US" sz="1800" b="0"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r>
                        <a:rPr lang="fr-CA" b="0" dirty="0">
                          <a:solidFill>
                            <a:schemeClr val="tx1"/>
                          </a:solidFill>
                          <a:latin typeface="Arial" panose="020B0604020202020204" pitchFamily="34" charset="0"/>
                          <a:cs typeface="Arial" panose="020B0604020202020204" pitchFamily="34" charset="0"/>
                        </a:rPr>
                        <a:t>Nous allons nous coucher</a:t>
                      </a:r>
                      <a:endParaRPr lang="en-US"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90921136"/>
                  </a:ext>
                </a:extLst>
              </a:tr>
              <a:tr h="370840">
                <a:tc>
                  <a:txBody>
                    <a:bodyPr/>
                    <a:lstStyle/>
                    <a:p>
                      <a:r>
                        <a:rPr lang="fr-CA" dirty="0">
                          <a:latin typeface="Arial" panose="020B0604020202020204" pitchFamily="34" charset="0"/>
                          <a:cs typeface="Arial" panose="020B0604020202020204" pitchFamily="34" charset="0"/>
                        </a:rPr>
                        <a:t>Tu vas faire</a:t>
                      </a:r>
                      <a:endParaRPr lang="en-US" dirty="0">
                        <a:latin typeface="Arial" panose="020B0604020202020204" pitchFamily="34" charset="0"/>
                        <a:cs typeface="Arial" panose="020B0604020202020204" pitchFamily="34" charset="0"/>
                      </a:endParaRPr>
                    </a:p>
                  </a:txBody>
                  <a:tcPr/>
                </a:tc>
                <a:tc>
                  <a:txBody>
                    <a:bodyPr/>
                    <a:lstStyle/>
                    <a:p>
                      <a:r>
                        <a:rPr lang="fr-CA" dirty="0">
                          <a:latin typeface="Arial" panose="020B0604020202020204" pitchFamily="34" charset="0"/>
                          <a:cs typeface="Arial" panose="020B0604020202020204" pitchFamily="34" charset="0"/>
                        </a:rPr>
                        <a:t>Vous allez manger</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19543396"/>
                  </a:ext>
                </a:extLst>
              </a:tr>
              <a:tr h="370840">
                <a:tc>
                  <a:txBody>
                    <a:bodyPr/>
                    <a:lstStyle/>
                    <a:p>
                      <a:r>
                        <a:rPr lang="fr-CA" dirty="0">
                          <a:latin typeface="Arial" panose="020B0604020202020204" pitchFamily="34" charset="0"/>
                          <a:cs typeface="Arial" panose="020B0604020202020204" pitchFamily="34" charset="0"/>
                        </a:rPr>
                        <a:t>Elle/il va habiter</a:t>
                      </a:r>
                      <a:endParaRPr lang="en-US" dirty="0">
                        <a:latin typeface="Arial" panose="020B0604020202020204" pitchFamily="34" charset="0"/>
                        <a:cs typeface="Arial" panose="020B0604020202020204" pitchFamily="34" charset="0"/>
                      </a:endParaRPr>
                    </a:p>
                  </a:txBody>
                  <a:tcPr/>
                </a:tc>
                <a:tc>
                  <a:txBody>
                    <a:bodyPr/>
                    <a:lstStyle/>
                    <a:p>
                      <a:r>
                        <a:rPr lang="fr-CA" dirty="0">
                          <a:latin typeface="Arial" panose="020B0604020202020204" pitchFamily="34" charset="0"/>
                          <a:cs typeface="Arial" panose="020B0604020202020204" pitchFamily="34" charset="0"/>
                        </a:rPr>
                        <a:t>Elles/ils vont étudier</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59278335"/>
                  </a:ext>
                </a:extLst>
              </a:tr>
            </a:tbl>
          </a:graphicData>
        </a:graphic>
      </p:graphicFrame>
      <p:sp>
        <p:nvSpPr>
          <p:cNvPr id="5" name="TextBox 4">
            <a:extLst>
              <a:ext uri="{FF2B5EF4-FFF2-40B4-BE49-F238E27FC236}">
                <a16:creationId xmlns:a16="http://schemas.microsoft.com/office/drawing/2014/main" id="{2A3AC0BC-A464-440B-BA3C-90218D8706F9}"/>
              </a:ext>
            </a:extLst>
          </p:cNvPr>
          <p:cNvSpPr txBox="1"/>
          <p:nvPr/>
        </p:nvSpPr>
        <p:spPr>
          <a:xfrm>
            <a:off x="1180730" y="1724644"/>
            <a:ext cx="9941422" cy="2031325"/>
          </a:xfrm>
          <a:prstGeom prst="rect">
            <a:avLst/>
          </a:prstGeom>
          <a:noFill/>
        </p:spPr>
        <p:txBody>
          <a:bodyPr wrap="square" rtlCol="0">
            <a:spAutoFit/>
          </a:bodyPr>
          <a:lstStyle/>
          <a:p>
            <a:r>
              <a:rPr lang="fr-CA" dirty="0">
                <a:latin typeface="Arial" panose="020B0604020202020204" pitchFamily="34" charset="0"/>
                <a:cs typeface="Arial" panose="020B0604020202020204" pitchFamily="34" charset="0"/>
              </a:rPr>
              <a:t>The structure of the </a:t>
            </a:r>
            <a:r>
              <a:rPr lang="fr-CA" dirty="0" err="1">
                <a:latin typeface="Arial" panose="020B0604020202020204" pitchFamily="34" charset="0"/>
                <a:cs typeface="Arial" panose="020B0604020202020204" pitchFamily="34" charset="0"/>
              </a:rPr>
              <a:t>near</a:t>
            </a:r>
            <a:r>
              <a:rPr lang="fr-CA" dirty="0">
                <a:latin typeface="Arial" panose="020B0604020202020204" pitchFamily="34" charset="0"/>
                <a:cs typeface="Arial" panose="020B0604020202020204" pitchFamily="34" charset="0"/>
              </a:rPr>
              <a:t> future or close future </a:t>
            </a:r>
            <a:r>
              <a:rPr lang="fr-CA" dirty="0" err="1">
                <a:latin typeface="Arial" panose="020B0604020202020204" pitchFamily="34" charset="0"/>
                <a:cs typeface="Arial" panose="020B0604020202020204" pitchFamily="34" charset="0"/>
              </a:rPr>
              <a:t>is</a:t>
            </a:r>
            <a:r>
              <a:rPr lang="fr-CA" dirty="0">
                <a:latin typeface="Arial" panose="020B0604020202020204" pitchFamily="34" charset="0"/>
                <a:cs typeface="Arial" panose="020B0604020202020204" pitchFamily="34" charset="0"/>
              </a:rPr>
              <a:t> the </a:t>
            </a:r>
            <a:r>
              <a:rPr lang="fr-CA" dirty="0" err="1">
                <a:latin typeface="Arial" panose="020B0604020202020204" pitchFamily="34" charset="0"/>
                <a:cs typeface="Arial" panose="020B0604020202020204" pitchFamily="34" charset="0"/>
              </a:rPr>
              <a:t>following</a:t>
            </a:r>
            <a:r>
              <a:rPr lang="fr-CA" dirty="0">
                <a:latin typeface="Arial" panose="020B0604020202020204" pitchFamily="34" charset="0"/>
                <a:cs typeface="Arial" panose="020B0604020202020204" pitchFamily="34" charset="0"/>
              </a:rPr>
              <a:t>:</a:t>
            </a:r>
          </a:p>
          <a:p>
            <a:endParaRPr lang="fr-CA" dirty="0">
              <a:latin typeface="Arial" panose="020B0604020202020204" pitchFamily="34" charset="0"/>
              <a:cs typeface="Arial" panose="020B0604020202020204" pitchFamily="34" charset="0"/>
            </a:endParaRPr>
          </a:p>
          <a:p>
            <a:pPr algn="ctr"/>
            <a:r>
              <a:rPr lang="fr-CA" dirty="0">
                <a:latin typeface="Arial" panose="020B0604020202020204" pitchFamily="34" charset="0"/>
                <a:cs typeface="Arial" panose="020B0604020202020204" pitchFamily="34" charset="0"/>
              </a:rPr>
              <a:t>  </a:t>
            </a:r>
            <a:r>
              <a:rPr lang="fr-CA" b="1" dirty="0" err="1">
                <a:latin typeface="Arial" panose="020B0604020202020204" pitchFamily="34" charset="0"/>
                <a:cs typeface="Arial" panose="020B0604020202020204" pitchFamily="34" charset="0"/>
              </a:rPr>
              <a:t>subject</a:t>
            </a:r>
            <a:r>
              <a:rPr lang="fr-CA" b="1" dirty="0">
                <a:latin typeface="Arial" panose="020B0604020202020204" pitchFamily="34" charset="0"/>
                <a:cs typeface="Arial" panose="020B0604020202020204" pitchFamily="34" charset="0"/>
              </a:rPr>
              <a:t>+ </a:t>
            </a:r>
            <a:r>
              <a:rPr lang="fr-CA" b="1" dirty="0" err="1">
                <a:latin typeface="Arial" panose="020B0604020202020204" pitchFamily="34" charset="0"/>
                <a:cs typeface="Arial" panose="020B0604020202020204" pitchFamily="34" charset="0"/>
              </a:rPr>
              <a:t>conjugation</a:t>
            </a:r>
            <a:r>
              <a:rPr lang="fr-CA" b="1" dirty="0">
                <a:latin typeface="Arial" panose="020B0604020202020204" pitchFamily="34" charset="0"/>
                <a:cs typeface="Arial" panose="020B0604020202020204" pitchFamily="34" charset="0"/>
              </a:rPr>
              <a:t> of ALLER at the </a:t>
            </a:r>
            <a:r>
              <a:rPr lang="fr-CA" b="1" dirty="0" err="1">
                <a:latin typeface="Arial" panose="020B0604020202020204" pitchFamily="34" charset="0"/>
                <a:cs typeface="Arial" panose="020B0604020202020204" pitchFamily="34" charset="0"/>
              </a:rPr>
              <a:t>present</a:t>
            </a:r>
            <a:r>
              <a:rPr lang="fr-CA" b="1" dirty="0">
                <a:latin typeface="Arial" panose="020B0604020202020204" pitchFamily="34" charset="0"/>
                <a:cs typeface="Arial" panose="020B0604020202020204" pitchFamily="34" charset="0"/>
              </a:rPr>
              <a:t> </a:t>
            </a:r>
            <a:r>
              <a:rPr lang="fr-CA" b="1" dirty="0" err="1">
                <a:latin typeface="Arial" panose="020B0604020202020204" pitchFamily="34" charset="0"/>
                <a:cs typeface="Arial" panose="020B0604020202020204" pitchFamily="34" charset="0"/>
              </a:rPr>
              <a:t>tense</a:t>
            </a:r>
            <a:r>
              <a:rPr lang="fr-CA" b="1" dirty="0">
                <a:latin typeface="Arial" panose="020B0604020202020204" pitchFamily="34" charset="0"/>
                <a:cs typeface="Arial" panose="020B0604020202020204" pitchFamily="34" charset="0"/>
              </a:rPr>
              <a:t>+ the infinitive of the </a:t>
            </a:r>
            <a:r>
              <a:rPr lang="fr-CA" b="1" dirty="0" err="1">
                <a:latin typeface="Arial" panose="020B0604020202020204" pitchFamily="34" charset="0"/>
                <a:cs typeface="Arial" panose="020B0604020202020204" pitchFamily="34" charset="0"/>
              </a:rPr>
              <a:t>verb</a:t>
            </a:r>
            <a:endParaRPr lang="fr-CA" b="1" dirty="0">
              <a:latin typeface="Arial" panose="020B0604020202020204" pitchFamily="34" charset="0"/>
              <a:cs typeface="Arial" panose="020B0604020202020204" pitchFamily="34" charset="0"/>
            </a:endParaRPr>
          </a:p>
          <a:p>
            <a:pPr algn="ctr"/>
            <a:endParaRPr lang="fr-CA" b="1" dirty="0">
              <a:latin typeface="Arial" panose="020B0604020202020204" pitchFamily="34" charset="0"/>
              <a:cs typeface="Arial" panose="020B0604020202020204" pitchFamily="34" charset="0"/>
            </a:endParaRPr>
          </a:p>
          <a:p>
            <a:pPr algn="ctr"/>
            <a:r>
              <a:rPr lang="fr-CA" b="1" dirty="0">
                <a:latin typeface="Arial" panose="020B0604020202020204" pitchFamily="34" charset="0"/>
                <a:cs typeface="Arial" panose="020B0604020202020204" pitchFamily="34" charset="0"/>
              </a:rPr>
              <a:t>! Verbes pronominaux:</a:t>
            </a:r>
          </a:p>
          <a:p>
            <a:pPr algn="ctr"/>
            <a:r>
              <a:rPr lang="fr-CA" b="1" dirty="0">
                <a:latin typeface="Arial" panose="020B0604020202020204" pitchFamily="34" charset="0"/>
                <a:cs typeface="Arial" panose="020B0604020202020204" pitchFamily="34" charset="0"/>
              </a:rPr>
              <a:t> </a:t>
            </a:r>
            <a:r>
              <a:rPr lang="fr-CA" b="1" dirty="0" err="1">
                <a:latin typeface="Arial" panose="020B0604020202020204" pitchFamily="34" charset="0"/>
                <a:cs typeface="Arial" panose="020B0604020202020204" pitchFamily="34" charset="0"/>
              </a:rPr>
              <a:t>subject</a:t>
            </a:r>
            <a:r>
              <a:rPr lang="fr-CA" b="1" dirty="0">
                <a:latin typeface="Arial" panose="020B0604020202020204" pitchFamily="34" charset="0"/>
                <a:cs typeface="Arial" panose="020B0604020202020204" pitchFamily="34" charset="0"/>
              </a:rPr>
              <a:t>+ </a:t>
            </a:r>
            <a:r>
              <a:rPr lang="fr-CA" b="1" dirty="0" err="1">
                <a:latin typeface="Arial" panose="020B0604020202020204" pitchFamily="34" charset="0"/>
                <a:cs typeface="Arial" panose="020B0604020202020204" pitchFamily="34" charset="0"/>
              </a:rPr>
              <a:t>conjugation</a:t>
            </a:r>
            <a:r>
              <a:rPr lang="fr-CA" b="1" dirty="0">
                <a:latin typeface="Arial" panose="020B0604020202020204" pitchFamily="34" charset="0"/>
                <a:cs typeface="Arial" panose="020B0604020202020204" pitchFamily="34" charset="0"/>
              </a:rPr>
              <a:t> of ALLER at the </a:t>
            </a:r>
            <a:r>
              <a:rPr lang="fr-CA" b="1" dirty="0" err="1">
                <a:latin typeface="Arial" panose="020B0604020202020204" pitchFamily="34" charset="0"/>
                <a:cs typeface="Arial" panose="020B0604020202020204" pitchFamily="34" charset="0"/>
              </a:rPr>
              <a:t>present</a:t>
            </a:r>
            <a:r>
              <a:rPr lang="fr-CA" b="1" dirty="0">
                <a:latin typeface="Arial" panose="020B0604020202020204" pitchFamily="34" charset="0"/>
                <a:cs typeface="Arial" panose="020B0604020202020204" pitchFamily="34" charset="0"/>
              </a:rPr>
              <a:t> </a:t>
            </a:r>
            <a:r>
              <a:rPr lang="fr-CA" b="1" dirty="0" err="1">
                <a:latin typeface="Arial" panose="020B0604020202020204" pitchFamily="34" charset="0"/>
                <a:cs typeface="Arial" panose="020B0604020202020204" pitchFamily="34" charset="0"/>
              </a:rPr>
              <a:t>tense</a:t>
            </a:r>
            <a:r>
              <a:rPr lang="fr-CA" b="1" dirty="0">
                <a:latin typeface="Arial" panose="020B0604020202020204" pitchFamily="34" charset="0"/>
                <a:cs typeface="Arial" panose="020B0604020202020204" pitchFamily="34" charset="0"/>
              </a:rPr>
              <a:t>+ </a:t>
            </a:r>
            <a:r>
              <a:rPr lang="fr-CA" b="1" dirty="0" err="1">
                <a:latin typeface="Arial" panose="020B0604020202020204" pitchFamily="34" charset="0"/>
                <a:cs typeface="Arial" panose="020B0604020202020204" pitchFamily="34" charset="0"/>
              </a:rPr>
              <a:t>reflexive</a:t>
            </a:r>
            <a:r>
              <a:rPr lang="fr-CA" b="1" dirty="0">
                <a:latin typeface="Arial" panose="020B0604020202020204" pitchFamily="34" charset="0"/>
                <a:cs typeface="Arial" panose="020B0604020202020204" pitchFamily="34" charset="0"/>
              </a:rPr>
              <a:t> </a:t>
            </a:r>
            <a:r>
              <a:rPr lang="fr-CA" b="1" dirty="0" err="1">
                <a:latin typeface="Arial" panose="020B0604020202020204" pitchFamily="34" charset="0"/>
                <a:cs typeface="Arial" panose="020B0604020202020204" pitchFamily="34" charset="0"/>
              </a:rPr>
              <a:t>pronoun</a:t>
            </a:r>
            <a:r>
              <a:rPr lang="fr-CA" b="1" dirty="0">
                <a:latin typeface="Arial" panose="020B0604020202020204" pitchFamily="34" charset="0"/>
                <a:cs typeface="Arial" panose="020B0604020202020204" pitchFamily="34" charset="0"/>
              </a:rPr>
              <a:t>+ the infinitive of the </a:t>
            </a:r>
            <a:r>
              <a:rPr lang="fr-CA" b="1" dirty="0" err="1">
                <a:latin typeface="Arial" panose="020B0604020202020204" pitchFamily="34" charset="0"/>
                <a:cs typeface="Arial" panose="020B0604020202020204" pitchFamily="34" charset="0"/>
              </a:rPr>
              <a:t>verb</a:t>
            </a:r>
            <a:endParaRPr lang="fr-CA" b="1" dirty="0">
              <a:latin typeface="Arial" panose="020B0604020202020204" pitchFamily="34" charset="0"/>
              <a:cs typeface="Arial" panose="020B0604020202020204" pitchFamily="34" charset="0"/>
            </a:endParaRPr>
          </a:p>
        </p:txBody>
      </p:sp>
      <p:pic>
        <p:nvPicPr>
          <p:cNvPr id="3" name="Recorded Sound">
            <a:hlinkClick r:id="" action="ppaction://media"/>
            <a:extLst>
              <a:ext uri="{FF2B5EF4-FFF2-40B4-BE49-F238E27FC236}">
                <a16:creationId xmlns:a16="http://schemas.microsoft.com/office/drawing/2014/main" id="{C3B8514E-9853-4DD4-A0BE-34650633723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10749" y="3712931"/>
            <a:ext cx="487363" cy="487363"/>
          </a:xfrm>
          <a:prstGeom prst="rect">
            <a:avLst/>
          </a:prstGeom>
        </p:spPr>
      </p:pic>
    </p:spTree>
    <p:extLst>
      <p:ext uri="{BB962C8B-B14F-4D97-AF65-F5344CB8AC3E}">
        <p14:creationId xmlns:p14="http://schemas.microsoft.com/office/powerpoint/2010/main" val="175285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a:xfrm>
            <a:off x="1211891" y="299966"/>
            <a:ext cx="10058400" cy="1609344"/>
          </a:xfrm>
        </p:spPr>
        <p:txBody>
          <a:bodyPr/>
          <a:lstStyle/>
          <a:p>
            <a:pPr algn="ctr"/>
            <a:r>
              <a:rPr lang="fr-CA" dirty="0"/>
              <a:t>La négation du futur PROCHE</a:t>
            </a:r>
            <a:endParaRPr lang="en-US" dirty="0"/>
          </a:p>
        </p:txBody>
      </p:sp>
      <p:graphicFrame>
        <p:nvGraphicFramePr>
          <p:cNvPr id="4" name="Content Placeholder 3">
            <a:extLst>
              <a:ext uri="{FF2B5EF4-FFF2-40B4-BE49-F238E27FC236}">
                <a16:creationId xmlns:a16="http://schemas.microsoft.com/office/drawing/2014/main" id="{5703094A-C4CC-49A3-B2A1-E5EA73D36077}"/>
              </a:ext>
            </a:extLst>
          </p:cNvPr>
          <p:cNvGraphicFramePr>
            <a:graphicFrameLocks noGrp="1"/>
          </p:cNvGraphicFramePr>
          <p:nvPr>
            <p:ph idx="1"/>
            <p:extLst/>
          </p:nvPr>
        </p:nvGraphicFramePr>
        <p:xfrm>
          <a:off x="1925896" y="3296544"/>
          <a:ext cx="7572668" cy="2845951"/>
        </p:xfrm>
        <a:graphic>
          <a:graphicData uri="http://schemas.openxmlformats.org/drawingml/2006/table">
            <a:tbl>
              <a:tblPr firstRow="1" bandRow="1">
                <a:tableStyleId>{5C22544A-7EE6-4342-B048-85BDC9FD1C3A}</a:tableStyleId>
              </a:tblPr>
              <a:tblGrid>
                <a:gridCol w="3454401">
                  <a:extLst>
                    <a:ext uri="{9D8B030D-6E8A-4147-A177-3AD203B41FA5}">
                      <a16:colId xmlns:a16="http://schemas.microsoft.com/office/drawing/2014/main" val="3765545865"/>
                    </a:ext>
                  </a:extLst>
                </a:gridCol>
                <a:gridCol w="4118267">
                  <a:extLst>
                    <a:ext uri="{9D8B030D-6E8A-4147-A177-3AD203B41FA5}">
                      <a16:colId xmlns:a16="http://schemas.microsoft.com/office/drawing/2014/main" val="2515419361"/>
                    </a:ext>
                  </a:extLst>
                </a:gridCol>
              </a:tblGrid>
              <a:tr h="492249">
                <a:tc>
                  <a:txBody>
                    <a:bodyPr/>
                    <a:lstStyle/>
                    <a:p>
                      <a:pPr algn="ctr"/>
                      <a:r>
                        <a:rPr lang="fr-CA" sz="1600" b="1" kern="1200" dirty="0">
                          <a:solidFill>
                            <a:schemeClr val="dk1"/>
                          </a:solidFill>
                          <a:latin typeface="Arial" panose="020B0604020202020204" pitchFamily="34" charset="0"/>
                          <a:ea typeface="+mn-ea"/>
                          <a:cs typeface="Arial" panose="020B0604020202020204" pitchFamily="34" charset="0"/>
                        </a:rPr>
                        <a:t>AFFIRMATION</a:t>
                      </a:r>
                      <a:endParaRPr lang="en-US" sz="1600" b="1"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pPr algn="ctr"/>
                      <a:r>
                        <a:rPr lang="fr-CA" sz="1600" b="1" kern="1200" dirty="0">
                          <a:solidFill>
                            <a:schemeClr val="dk1"/>
                          </a:solidFill>
                          <a:latin typeface="Arial" panose="020B0604020202020204" pitchFamily="34" charset="0"/>
                          <a:ea typeface="+mn-ea"/>
                          <a:cs typeface="Arial" panose="020B0604020202020204" pitchFamily="34" charset="0"/>
                        </a:rPr>
                        <a:t>NEGATION</a:t>
                      </a:r>
                      <a:endParaRPr lang="fr-CA" sz="1600" b="0" kern="1200" dirty="0">
                        <a:solidFill>
                          <a:schemeClr val="dk1"/>
                        </a:solidFill>
                        <a:latin typeface="Arial" panose="020B0604020202020204" pitchFamily="34" charset="0"/>
                        <a:ea typeface="+mn-ea"/>
                        <a:cs typeface="Arial" panose="020B0604020202020204" pitchFamily="34" charset="0"/>
                      </a:endParaRPr>
                    </a:p>
                    <a:p>
                      <a:endParaRPr lang="en-US" sz="1600"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90921136"/>
                  </a:ext>
                </a:extLst>
              </a:tr>
              <a:tr h="703213">
                <a:tc>
                  <a:txBody>
                    <a:bodyPr/>
                    <a:lstStyle/>
                    <a:p>
                      <a:endParaRPr lang="fr-CA" sz="1600" dirty="0">
                        <a:latin typeface="Arial" panose="020B0604020202020204" pitchFamily="34" charset="0"/>
                        <a:cs typeface="Arial" panose="020B0604020202020204" pitchFamily="34" charset="0"/>
                      </a:endParaRPr>
                    </a:p>
                    <a:p>
                      <a:r>
                        <a:rPr lang="fr-CA" sz="1600" dirty="0">
                          <a:latin typeface="Arial" panose="020B0604020202020204" pitchFamily="34" charset="0"/>
                          <a:cs typeface="Arial" panose="020B0604020202020204" pitchFamily="34" charset="0"/>
                        </a:rPr>
                        <a:t>Nous allons </a:t>
                      </a:r>
                      <a:r>
                        <a:rPr lang="fr-CA" sz="1600" b="0" dirty="0">
                          <a:latin typeface="Arial" panose="020B0604020202020204" pitchFamily="34" charset="0"/>
                          <a:cs typeface="Arial" panose="020B0604020202020204" pitchFamily="34" charset="0"/>
                        </a:rPr>
                        <a:t>aller en France</a:t>
                      </a:r>
                      <a:endParaRPr lang="en-US" sz="1600" dirty="0">
                        <a:latin typeface="Arial" panose="020B0604020202020204" pitchFamily="34" charset="0"/>
                        <a:cs typeface="Arial" panose="020B0604020202020204" pitchFamily="34" charset="0"/>
                      </a:endParaRPr>
                    </a:p>
                  </a:txBody>
                  <a:tcPr/>
                </a:tc>
                <a:tc>
                  <a:txBody>
                    <a:bodyPr/>
                    <a:lstStyle/>
                    <a:p>
                      <a:endParaRPr lang="fr-CA" sz="1600" dirty="0">
                        <a:latin typeface="Arial" panose="020B0604020202020204" pitchFamily="34" charset="0"/>
                        <a:cs typeface="Arial" panose="020B0604020202020204" pitchFamily="34" charset="0"/>
                      </a:endParaRPr>
                    </a:p>
                    <a:p>
                      <a:r>
                        <a:rPr lang="fr-CA" sz="1600" dirty="0">
                          <a:latin typeface="Arial" panose="020B0604020202020204" pitchFamily="34" charset="0"/>
                          <a:cs typeface="Arial" panose="020B0604020202020204" pitchFamily="34" charset="0"/>
                        </a:rPr>
                        <a:t>Nous n’allons pas aller en France</a:t>
                      </a:r>
                      <a:endParaRPr 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19543396"/>
                  </a:ext>
                </a:extLst>
              </a:tr>
              <a:tr h="492249">
                <a:tc>
                  <a:txBody>
                    <a:bodyPr/>
                    <a:lstStyle/>
                    <a:p>
                      <a:r>
                        <a:rPr lang="fr-CA" sz="1600" dirty="0">
                          <a:latin typeface="Arial" panose="020B0604020202020204" pitchFamily="34" charset="0"/>
                          <a:cs typeface="Arial" panose="020B0604020202020204" pitchFamily="34" charset="0"/>
                        </a:rPr>
                        <a:t>Je vais faire du sport</a:t>
                      </a:r>
                      <a:endParaRPr lang="en-US" sz="1600" dirty="0">
                        <a:latin typeface="Arial" panose="020B0604020202020204" pitchFamily="34" charset="0"/>
                        <a:cs typeface="Arial" panose="020B0604020202020204" pitchFamily="34" charset="0"/>
                      </a:endParaRPr>
                    </a:p>
                  </a:txBody>
                  <a:tcPr/>
                </a:tc>
                <a:tc>
                  <a:txBody>
                    <a:bodyPr/>
                    <a:lstStyle/>
                    <a:p>
                      <a:r>
                        <a:rPr lang="fr-CA" sz="1600" kern="1200" dirty="0">
                          <a:solidFill>
                            <a:schemeClr val="dk1"/>
                          </a:solidFill>
                          <a:latin typeface="Arial" panose="020B0604020202020204" pitchFamily="34" charset="0"/>
                          <a:ea typeface="+mn-ea"/>
                          <a:cs typeface="Arial" panose="020B0604020202020204" pitchFamily="34" charset="0"/>
                        </a:rPr>
                        <a:t>Je ne vais pas faire de sport</a:t>
                      </a:r>
                      <a:endParaRPr lang="en-US" sz="160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459278335"/>
                  </a:ext>
                </a:extLst>
              </a:tr>
              <a:tr h="492249">
                <a:tc>
                  <a:txBody>
                    <a:bodyPr/>
                    <a:lstStyle/>
                    <a:p>
                      <a:r>
                        <a:rPr lang="fr-CA" sz="1600" dirty="0">
                          <a:latin typeface="Arial" panose="020B0604020202020204" pitchFamily="34" charset="0"/>
                          <a:cs typeface="Arial" panose="020B0604020202020204" pitchFamily="34" charset="0"/>
                        </a:rPr>
                        <a:t>il va manger chez des amis</a:t>
                      </a:r>
                      <a:endParaRPr lang="en-US" sz="1600" dirty="0">
                        <a:latin typeface="Arial" panose="020B0604020202020204" pitchFamily="34" charset="0"/>
                        <a:cs typeface="Arial" panose="020B0604020202020204" pitchFamily="34" charset="0"/>
                      </a:endParaRPr>
                    </a:p>
                  </a:txBody>
                  <a:tcPr/>
                </a:tc>
                <a:tc>
                  <a:txBody>
                    <a:bodyPr/>
                    <a:lstStyle/>
                    <a:p>
                      <a:r>
                        <a:rPr lang="fr-CA" sz="1600" b="0" dirty="0">
                          <a:latin typeface="Arial" panose="020B0604020202020204" pitchFamily="34" charset="0"/>
                          <a:cs typeface="Arial" panose="020B0604020202020204" pitchFamily="34" charset="0"/>
                        </a:rPr>
                        <a:t>il ne va pas manger chez des amis</a:t>
                      </a:r>
                      <a:endParaRPr lang="en-US" sz="1600" b="0" dirty="0">
                        <a:latin typeface="Arial" panose="020B0604020202020204" pitchFamily="34" charset="0"/>
                        <a:cs typeface="Arial" panose="020B0604020202020204" pitchFamily="34" charset="0"/>
                      </a:endParaRPr>
                    </a:p>
                    <a:p>
                      <a:endParaRPr lang="en-US"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29112330"/>
                  </a:ext>
                </a:extLst>
              </a:tr>
              <a:tr h="492249">
                <a:tc>
                  <a:txBody>
                    <a:bodyPr/>
                    <a:lstStyle/>
                    <a:p>
                      <a:r>
                        <a:rPr lang="fr-CA" sz="1600" dirty="0">
                          <a:latin typeface="Arial" panose="020B0604020202020204" pitchFamily="34" charset="0"/>
                          <a:cs typeface="Arial" panose="020B0604020202020204" pitchFamily="34" charset="0"/>
                        </a:rPr>
                        <a:t>Tu vas te lever à 8 heures</a:t>
                      </a:r>
                      <a:endParaRPr lang="en-US" sz="1600" dirty="0">
                        <a:latin typeface="Arial" panose="020B0604020202020204" pitchFamily="34" charset="0"/>
                        <a:cs typeface="Arial" panose="020B0604020202020204" pitchFamily="34" charset="0"/>
                      </a:endParaRPr>
                    </a:p>
                  </a:txBody>
                  <a:tcPr/>
                </a:tc>
                <a:tc>
                  <a:txBody>
                    <a:bodyPr/>
                    <a:lstStyle/>
                    <a:p>
                      <a:r>
                        <a:rPr lang="fr-CA" sz="1600" b="0" dirty="0">
                          <a:latin typeface="Arial" panose="020B0604020202020204" pitchFamily="34" charset="0"/>
                          <a:cs typeface="Arial" panose="020B0604020202020204" pitchFamily="34" charset="0"/>
                        </a:rPr>
                        <a:t>Tu ne vas pas te lever à 8 heures</a:t>
                      </a:r>
                      <a:endParaRPr lang="en-US"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26882352"/>
                  </a:ext>
                </a:extLst>
              </a:tr>
            </a:tbl>
          </a:graphicData>
        </a:graphic>
      </p:graphicFrame>
      <p:sp>
        <p:nvSpPr>
          <p:cNvPr id="3" name="TextBox 2">
            <a:extLst>
              <a:ext uri="{FF2B5EF4-FFF2-40B4-BE49-F238E27FC236}">
                <a16:creationId xmlns:a16="http://schemas.microsoft.com/office/drawing/2014/main" id="{939AA8AF-0E1F-4710-9AE2-380CBB1E8C22}"/>
              </a:ext>
            </a:extLst>
          </p:cNvPr>
          <p:cNvSpPr txBox="1"/>
          <p:nvPr/>
        </p:nvSpPr>
        <p:spPr>
          <a:xfrm flipH="1">
            <a:off x="1211891" y="1909310"/>
            <a:ext cx="9257835" cy="1200329"/>
          </a:xfrm>
          <a:prstGeom prst="rect">
            <a:avLst/>
          </a:prstGeom>
          <a:noFill/>
        </p:spPr>
        <p:txBody>
          <a:bodyPr wrap="square" rtlCol="0">
            <a:spAutoFit/>
          </a:bodyPr>
          <a:lstStyle/>
          <a:p>
            <a:pPr marL="285750" indent="-285750">
              <a:buFont typeface="Arial" panose="020B0604020202020204" pitchFamily="34" charset="0"/>
              <a:buChar char="•"/>
            </a:pPr>
            <a:r>
              <a:rPr lang="fr-CA" b="1" dirty="0">
                <a:latin typeface="Arial" panose="020B0604020202020204" pitchFamily="34" charset="0"/>
                <a:cs typeface="Arial" panose="020B0604020202020204" pitchFamily="34" charset="0"/>
              </a:rPr>
              <a:t>La forme négative du futur proche:</a:t>
            </a:r>
          </a:p>
          <a:p>
            <a:pPr marL="285750" indent="-285750">
              <a:buFont typeface="Arial" panose="020B0604020202020204" pitchFamily="34" charset="0"/>
              <a:buChar char="•"/>
            </a:pPr>
            <a:endParaRPr lang="fr-CA"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fr-CA" dirty="0">
                <a:latin typeface="Arial" panose="020B0604020202020204" pitchFamily="34" charset="0"/>
                <a:cs typeface="Arial" panose="020B0604020202020204" pitchFamily="34" charset="0"/>
              </a:rPr>
              <a:t>Sujet + ne + verbe conjugué + pas + infinitif</a:t>
            </a:r>
          </a:p>
          <a:p>
            <a:pPr marL="285750" indent="-285750">
              <a:buFont typeface="Arial" panose="020B0604020202020204" pitchFamily="34" charset="0"/>
              <a:buChar char="•"/>
            </a:pPr>
            <a:endParaRPr lang="en-US" dirty="0"/>
          </a:p>
        </p:txBody>
      </p:sp>
      <p:pic>
        <p:nvPicPr>
          <p:cNvPr id="5" name="Recorded Sound">
            <a:hlinkClick r:id="" action="ppaction://media"/>
            <a:extLst>
              <a:ext uri="{FF2B5EF4-FFF2-40B4-BE49-F238E27FC236}">
                <a16:creationId xmlns:a16="http://schemas.microsoft.com/office/drawing/2014/main" id="{2EF22254-6E6C-47B6-A590-231178803D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714398" y="2212647"/>
            <a:ext cx="487363" cy="487363"/>
          </a:xfrm>
          <a:prstGeom prst="rect">
            <a:avLst/>
          </a:prstGeom>
        </p:spPr>
      </p:pic>
    </p:spTree>
    <p:extLst>
      <p:ext uri="{BB962C8B-B14F-4D97-AF65-F5344CB8AC3E}">
        <p14:creationId xmlns:p14="http://schemas.microsoft.com/office/powerpoint/2010/main" val="193561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p:txBody>
          <a:bodyPr/>
          <a:lstStyle/>
          <a:p>
            <a:pPr algn="ctr"/>
            <a:r>
              <a:rPr lang="fr-CA" dirty="0"/>
              <a:t>Marqueurs temporels/TIME MARKERS</a:t>
            </a:r>
            <a:endParaRPr lang="en-US" dirty="0"/>
          </a:p>
        </p:txBody>
      </p:sp>
      <p:graphicFrame>
        <p:nvGraphicFramePr>
          <p:cNvPr id="3" name="Table 2">
            <a:extLst>
              <a:ext uri="{FF2B5EF4-FFF2-40B4-BE49-F238E27FC236}">
                <a16:creationId xmlns:a16="http://schemas.microsoft.com/office/drawing/2014/main" id="{BD4876C1-ABD5-4DF2-B630-869F4E7ED273}"/>
              </a:ext>
            </a:extLst>
          </p:cNvPr>
          <p:cNvGraphicFramePr>
            <a:graphicFrameLocks noGrp="1"/>
          </p:cNvGraphicFramePr>
          <p:nvPr>
            <p:extLst/>
          </p:nvPr>
        </p:nvGraphicFramePr>
        <p:xfrm>
          <a:off x="1455939" y="1908700"/>
          <a:ext cx="9561250" cy="4464668"/>
        </p:xfrm>
        <a:graphic>
          <a:graphicData uri="http://schemas.openxmlformats.org/drawingml/2006/table">
            <a:tbl>
              <a:tblPr firstRow="1" firstCol="1" bandRow="1">
                <a:tableStyleId>{5C22544A-7EE6-4342-B048-85BDC9FD1C3A}</a:tableStyleId>
              </a:tblPr>
              <a:tblGrid>
                <a:gridCol w="4443138">
                  <a:extLst>
                    <a:ext uri="{9D8B030D-6E8A-4147-A177-3AD203B41FA5}">
                      <a16:colId xmlns:a16="http://schemas.microsoft.com/office/drawing/2014/main" val="1465941748"/>
                    </a:ext>
                  </a:extLst>
                </a:gridCol>
                <a:gridCol w="5118112">
                  <a:extLst>
                    <a:ext uri="{9D8B030D-6E8A-4147-A177-3AD203B41FA5}">
                      <a16:colId xmlns:a16="http://schemas.microsoft.com/office/drawing/2014/main" val="2716846386"/>
                    </a:ext>
                  </a:extLst>
                </a:gridCol>
              </a:tblGrid>
              <a:tr h="343436">
                <a:tc>
                  <a:txBody>
                    <a:bodyPr/>
                    <a:lstStyle/>
                    <a:p>
                      <a:pPr marL="0" marR="0" algn="l">
                        <a:lnSpc>
                          <a:spcPct val="107000"/>
                        </a:lnSpc>
                        <a:spcBef>
                          <a:spcPts val="0"/>
                        </a:spcBef>
                        <a:spcAft>
                          <a:spcPts val="0"/>
                        </a:spcAft>
                      </a:pPr>
                      <a:r>
                        <a:rPr lang="en-US" sz="1200" b="0" dirty="0">
                          <a:solidFill>
                            <a:schemeClr val="tx1">
                              <a:lumMod val="75000"/>
                            </a:schemeClr>
                          </a:solidFill>
                          <a:effectLst/>
                          <a:latin typeface="Arial" panose="020B0604020202020204" pitchFamily="34" charset="0"/>
                          <a:cs typeface="Arial" panose="020B0604020202020204" pitchFamily="34" charset="0"/>
                        </a:rPr>
                        <a:t> la </a:t>
                      </a:r>
                      <a:r>
                        <a:rPr lang="en-US" sz="1200" b="0" dirty="0" err="1">
                          <a:solidFill>
                            <a:schemeClr val="tx1">
                              <a:lumMod val="75000"/>
                            </a:schemeClr>
                          </a:solidFill>
                          <a:effectLst/>
                          <a:latin typeface="Arial" panose="020B0604020202020204" pitchFamily="34" charset="0"/>
                          <a:cs typeface="Arial" panose="020B0604020202020204" pitchFamily="34" charset="0"/>
                        </a:rPr>
                        <a:t>semaine</a:t>
                      </a:r>
                      <a:r>
                        <a:rPr lang="en-US" sz="1200" b="0" dirty="0">
                          <a:solidFill>
                            <a:schemeClr val="tx1">
                              <a:lumMod val="75000"/>
                            </a:schemeClr>
                          </a:solidFill>
                          <a:effectLst/>
                          <a:latin typeface="Arial" panose="020B0604020202020204" pitchFamily="34" charset="0"/>
                          <a:cs typeface="Arial" panose="020B0604020202020204" pitchFamily="34" charset="0"/>
                        </a:rPr>
                        <a:t> </a:t>
                      </a:r>
                      <a:r>
                        <a:rPr lang="en-US" sz="1200" b="0" dirty="0" err="1">
                          <a:solidFill>
                            <a:schemeClr val="tx1">
                              <a:lumMod val="75000"/>
                            </a:schemeClr>
                          </a:solidFill>
                          <a:effectLst/>
                          <a:latin typeface="Arial" panose="020B0604020202020204" pitchFamily="34" charset="0"/>
                          <a:cs typeface="Arial" panose="020B0604020202020204" pitchFamily="34" charset="0"/>
                        </a:rPr>
                        <a:t>prochaine</a:t>
                      </a:r>
                      <a:endParaRPr lang="en-US" sz="1100" b="0" dirty="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200" b="0">
                          <a:solidFill>
                            <a:schemeClr val="tx1">
                              <a:lumMod val="75000"/>
                            </a:schemeClr>
                          </a:solidFill>
                          <a:effectLst/>
                          <a:latin typeface="Arial" panose="020B0604020202020204" pitchFamily="34" charset="0"/>
                          <a:cs typeface="Arial" panose="020B0604020202020204" pitchFamily="34" charset="0"/>
                        </a:rPr>
                        <a:t>next week</a:t>
                      </a:r>
                      <a:endParaRPr lang="en-US" sz="1100" b="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714752344"/>
                  </a:ext>
                </a:extLst>
              </a:tr>
              <a:tr h="343436">
                <a:tc>
                  <a:txBody>
                    <a:bodyPr/>
                    <a:lstStyle/>
                    <a:p>
                      <a:pPr marL="0" marR="0" algn="l">
                        <a:lnSpc>
                          <a:spcPct val="107000"/>
                        </a:lnSpc>
                        <a:spcBef>
                          <a:spcPts val="0"/>
                        </a:spcBef>
                        <a:spcAft>
                          <a:spcPts val="0"/>
                        </a:spcAft>
                      </a:pPr>
                      <a:r>
                        <a:rPr lang="en-US" sz="1200" b="0" dirty="0">
                          <a:solidFill>
                            <a:schemeClr val="tx1">
                              <a:lumMod val="75000"/>
                            </a:schemeClr>
                          </a:solidFill>
                          <a:effectLst/>
                          <a:latin typeface="Arial" panose="020B0604020202020204" pitchFamily="34" charset="0"/>
                          <a:cs typeface="Arial" panose="020B0604020202020204" pitchFamily="34" charset="0"/>
                        </a:rPr>
                        <a:t> </a:t>
                      </a:r>
                      <a:r>
                        <a:rPr lang="en-US" sz="1200" b="0" dirty="0" err="1">
                          <a:solidFill>
                            <a:schemeClr val="tx1">
                              <a:lumMod val="75000"/>
                            </a:schemeClr>
                          </a:solidFill>
                          <a:effectLst/>
                          <a:latin typeface="Arial" panose="020B0604020202020204" pitchFamily="34" charset="0"/>
                          <a:cs typeface="Arial" panose="020B0604020202020204" pitchFamily="34" charset="0"/>
                        </a:rPr>
                        <a:t>demain</a:t>
                      </a:r>
                      <a:endParaRPr lang="en-US" sz="1100" b="0" dirty="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200" b="0">
                          <a:solidFill>
                            <a:schemeClr val="tx1">
                              <a:lumMod val="75000"/>
                            </a:schemeClr>
                          </a:solidFill>
                          <a:effectLst/>
                          <a:latin typeface="Arial" panose="020B0604020202020204" pitchFamily="34" charset="0"/>
                          <a:cs typeface="Arial" panose="020B0604020202020204" pitchFamily="34" charset="0"/>
                        </a:rPr>
                        <a:t>tomorrow</a:t>
                      </a:r>
                      <a:endParaRPr lang="en-US" sz="1100" b="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661470707"/>
                  </a:ext>
                </a:extLst>
              </a:tr>
              <a:tr h="343436">
                <a:tc>
                  <a:txBody>
                    <a:bodyPr/>
                    <a:lstStyle/>
                    <a:p>
                      <a:pPr marL="0" marR="0" algn="l">
                        <a:lnSpc>
                          <a:spcPct val="107000"/>
                        </a:lnSpc>
                        <a:spcBef>
                          <a:spcPts val="0"/>
                        </a:spcBef>
                        <a:spcAft>
                          <a:spcPts val="0"/>
                        </a:spcAft>
                      </a:pPr>
                      <a:r>
                        <a:rPr lang="en-US" sz="1200" b="0" dirty="0">
                          <a:solidFill>
                            <a:schemeClr val="tx1">
                              <a:lumMod val="75000"/>
                            </a:schemeClr>
                          </a:solidFill>
                          <a:effectLst/>
                          <a:latin typeface="Arial" panose="020B0604020202020204" pitchFamily="34" charset="0"/>
                          <a:cs typeface="Arial" panose="020B0604020202020204" pitchFamily="34" charset="0"/>
                        </a:rPr>
                        <a:t> </a:t>
                      </a:r>
                      <a:r>
                        <a:rPr lang="en-US" sz="1200" b="0" dirty="0" err="1">
                          <a:solidFill>
                            <a:schemeClr val="tx1">
                              <a:lumMod val="75000"/>
                            </a:schemeClr>
                          </a:solidFill>
                          <a:effectLst/>
                          <a:latin typeface="Arial" panose="020B0604020202020204" pitchFamily="34" charset="0"/>
                          <a:cs typeface="Arial" panose="020B0604020202020204" pitchFamily="34" charset="0"/>
                        </a:rPr>
                        <a:t>ce</a:t>
                      </a:r>
                      <a:r>
                        <a:rPr lang="en-US" sz="1200" b="0" dirty="0">
                          <a:solidFill>
                            <a:schemeClr val="tx1">
                              <a:lumMod val="75000"/>
                            </a:schemeClr>
                          </a:solidFill>
                          <a:effectLst/>
                          <a:latin typeface="Arial" panose="020B0604020202020204" pitchFamily="34" charset="0"/>
                          <a:cs typeface="Arial" panose="020B0604020202020204" pitchFamily="34" charset="0"/>
                        </a:rPr>
                        <a:t> </a:t>
                      </a:r>
                      <a:r>
                        <a:rPr lang="en-US" sz="1200" b="0" dirty="0" err="1">
                          <a:solidFill>
                            <a:schemeClr val="tx1">
                              <a:lumMod val="75000"/>
                            </a:schemeClr>
                          </a:solidFill>
                          <a:effectLst/>
                          <a:latin typeface="Arial" panose="020B0604020202020204" pitchFamily="34" charset="0"/>
                          <a:cs typeface="Arial" panose="020B0604020202020204" pitchFamily="34" charset="0"/>
                        </a:rPr>
                        <a:t>matin</a:t>
                      </a:r>
                      <a:endParaRPr lang="en-US" sz="1100" b="0" dirty="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200" b="0">
                          <a:solidFill>
                            <a:schemeClr val="tx1">
                              <a:lumMod val="75000"/>
                            </a:schemeClr>
                          </a:solidFill>
                          <a:effectLst/>
                          <a:latin typeface="Arial" panose="020B0604020202020204" pitchFamily="34" charset="0"/>
                          <a:cs typeface="Arial" panose="020B0604020202020204" pitchFamily="34" charset="0"/>
                        </a:rPr>
                        <a:t>this morning</a:t>
                      </a:r>
                      <a:endParaRPr lang="en-US" sz="1100" b="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605708529"/>
                  </a:ext>
                </a:extLst>
              </a:tr>
              <a:tr h="343436">
                <a:tc>
                  <a:txBody>
                    <a:bodyPr/>
                    <a:lstStyle/>
                    <a:p>
                      <a:pPr marL="0" marR="0" algn="l">
                        <a:lnSpc>
                          <a:spcPct val="107000"/>
                        </a:lnSpc>
                        <a:spcBef>
                          <a:spcPts val="0"/>
                        </a:spcBef>
                        <a:spcAft>
                          <a:spcPts val="0"/>
                        </a:spcAft>
                      </a:pPr>
                      <a:r>
                        <a:rPr lang="en-US" sz="1200" b="0" dirty="0">
                          <a:solidFill>
                            <a:schemeClr val="tx1">
                              <a:lumMod val="75000"/>
                            </a:schemeClr>
                          </a:solidFill>
                          <a:effectLst/>
                          <a:latin typeface="Arial" panose="020B0604020202020204" pitchFamily="34" charset="0"/>
                          <a:cs typeface="Arial" panose="020B0604020202020204" pitchFamily="34" charset="0"/>
                        </a:rPr>
                        <a:t> </a:t>
                      </a:r>
                      <a:r>
                        <a:rPr lang="en-US" sz="1200" b="0" dirty="0" err="1">
                          <a:solidFill>
                            <a:schemeClr val="tx1">
                              <a:lumMod val="75000"/>
                            </a:schemeClr>
                          </a:solidFill>
                          <a:effectLst/>
                          <a:latin typeface="Arial" panose="020B0604020202020204" pitchFamily="34" charset="0"/>
                          <a:cs typeface="Arial" panose="020B0604020202020204" pitchFamily="34" charset="0"/>
                        </a:rPr>
                        <a:t>cet</a:t>
                      </a:r>
                      <a:r>
                        <a:rPr lang="en-US" sz="1200" b="0" dirty="0">
                          <a:solidFill>
                            <a:schemeClr val="tx1">
                              <a:lumMod val="75000"/>
                            </a:schemeClr>
                          </a:solidFill>
                          <a:effectLst/>
                          <a:latin typeface="Arial" panose="020B0604020202020204" pitchFamily="34" charset="0"/>
                          <a:cs typeface="Arial" panose="020B0604020202020204" pitchFamily="34" charset="0"/>
                        </a:rPr>
                        <a:t> après-midi</a:t>
                      </a:r>
                      <a:endParaRPr lang="en-US" sz="1100" b="0" dirty="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200" b="0">
                          <a:solidFill>
                            <a:schemeClr val="tx1">
                              <a:lumMod val="75000"/>
                            </a:schemeClr>
                          </a:solidFill>
                          <a:effectLst/>
                          <a:latin typeface="Arial" panose="020B0604020202020204" pitchFamily="34" charset="0"/>
                          <a:cs typeface="Arial" panose="020B0604020202020204" pitchFamily="34" charset="0"/>
                        </a:rPr>
                        <a:t>this afternoon</a:t>
                      </a:r>
                      <a:endParaRPr lang="en-US" sz="1100" b="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4292506144"/>
                  </a:ext>
                </a:extLst>
              </a:tr>
              <a:tr h="343436">
                <a:tc>
                  <a:txBody>
                    <a:bodyPr/>
                    <a:lstStyle/>
                    <a:p>
                      <a:pPr marL="0" marR="0" algn="l">
                        <a:lnSpc>
                          <a:spcPct val="107000"/>
                        </a:lnSpc>
                        <a:spcBef>
                          <a:spcPts val="0"/>
                        </a:spcBef>
                        <a:spcAft>
                          <a:spcPts val="0"/>
                        </a:spcAft>
                      </a:pPr>
                      <a:r>
                        <a:rPr lang="en-US" sz="1200" b="0" dirty="0">
                          <a:solidFill>
                            <a:schemeClr val="tx1">
                              <a:lumMod val="75000"/>
                            </a:schemeClr>
                          </a:solidFill>
                          <a:effectLst/>
                          <a:latin typeface="Arial" panose="020B0604020202020204" pitchFamily="34" charset="0"/>
                          <a:cs typeface="Arial" panose="020B0604020202020204" pitchFamily="34" charset="0"/>
                        </a:rPr>
                        <a:t> </a:t>
                      </a:r>
                      <a:r>
                        <a:rPr lang="en-US" sz="1200" b="0" dirty="0" err="1">
                          <a:solidFill>
                            <a:schemeClr val="tx1">
                              <a:lumMod val="75000"/>
                            </a:schemeClr>
                          </a:solidFill>
                          <a:effectLst/>
                          <a:latin typeface="Arial" panose="020B0604020202020204" pitchFamily="34" charset="0"/>
                          <a:cs typeface="Arial" panose="020B0604020202020204" pitchFamily="34" charset="0"/>
                        </a:rPr>
                        <a:t>ce</a:t>
                      </a:r>
                      <a:r>
                        <a:rPr lang="en-US" sz="1200" b="0" dirty="0">
                          <a:solidFill>
                            <a:schemeClr val="tx1">
                              <a:lumMod val="75000"/>
                            </a:schemeClr>
                          </a:solidFill>
                          <a:effectLst/>
                          <a:latin typeface="Arial" panose="020B0604020202020204" pitchFamily="34" charset="0"/>
                          <a:cs typeface="Arial" panose="020B0604020202020204" pitchFamily="34" charset="0"/>
                        </a:rPr>
                        <a:t> </a:t>
                      </a:r>
                      <a:r>
                        <a:rPr lang="en-US" sz="1200" b="0" dirty="0" err="1">
                          <a:solidFill>
                            <a:schemeClr val="tx1">
                              <a:lumMod val="75000"/>
                            </a:schemeClr>
                          </a:solidFill>
                          <a:effectLst/>
                          <a:latin typeface="Arial" panose="020B0604020202020204" pitchFamily="34" charset="0"/>
                          <a:cs typeface="Arial" panose="020B0604020202020204" pitchFamily="34" charset="0"/>
                        </a:rPr>
                        <a:t>soir</a:t>
                      </a:r>
                      <a:endParaRPr lang="en-US" sz="1100" b="0" dirty="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200" b="0">
                          <a:solidFill>
                            <a:schemeClr val="tx1">
                              <a:lumMod val="75000"/>
                            </a:schemeClr>
                          </a:solidFill>
                          <a:effectLst/>
                          <a:latin typeface="Arial" panose="020B0604020202020204" pitchFamily="34" charset="0"/>
                          <a:cs typeface="Arial" panose="020B0604020202020204" pitchFamily="34" charset="0"/>
                        </a:rPr>
                        <a:t>this evening</a:t>
                      </a:r>
                      <a:endParaRPr lang="en-US" sz="1100" b="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889810816"/>
                  </a:ext>
                </a:extLst>
              </a:tr>
              <a:tr h="343436">
                <a:tc>
                  <a:txBody>
                    <a:bodyPr/>
                    <a:lstStyle/>
                    <a:p>
                      <a:pPr marL="0" marR="0" algn="l">
                        <a:lnSpc>
                          <a:spcPct val="107000"/>
                        </a:lnSpc>
                        <a:spcBef>
                          <a:spcPts val="0"/>
                        </a:spcBef>
                        <a:spcAft>
                          <a:spcPts val="0"/>
                        </a:spcAft>
                      </a:pPr>
                      <a:r>
                        <a:rPr lang="en-US" sz="1200" b="0" dirty="0">
                          <a:solidFill>
                            <a:schemeClr val="tx1">
                              <a:lumMod val="75000"/>
                            </a:schemeClr>
                          </a:solidFill>
                          <a:effectLst/>
                          <a:latin typeface="Arial" panose="020B0604020202020204" pitchFamily="34" charset="0"/>
                          <a:cs typeface="Arial" panose="020B0604020202020204" pitchFamily="34" charset="0"/>
                        </a:rPr>
                        <a:t> dans </a:t>
                      </a:r>
                      <a:r>
                        <a:rPr lang="en-US" sz="1200" b="0" dirty="0" err="1">
                          <a:solidFill>
                            <a:schemeClr val="tx1">
                              <a:lumMod val="75000"/>
                            </a:schemeClr>
                          </a:solidFill>
                          <a:effectLst/>
                          <a:latin typeface="Arial" panose="020B0604020202020204" pitchFamily="34" charset="0"/>
                          <a:cs typeface="Arial" panose="020B0604020202020204" pitchFamily="34" charset="0"/>
                        </a:rPr>
                        <a:t>quelques</a:t>
                      </a:r>
                      <a:r>
                        <a:rPr lang="en-US" sz="1200" b="0" dirty="0">
                          <a:solidFill>
                            <a:schemeClr val="tx1">
                              <a:lumMod val="75000"/>
                            </a:schemeClr>
                          </a:solidFill>
                          <a:effectLst/>
                          <a:latin typeface="Arial" panose="020B0604020202020204" pitchFamily="34" charset="0"/>
                          <a:cs typeface="Arial" panose="020B0604020202020204" pitchFamily="34" charset="0"/>
                        </a:rPr>
                        <a:t> </a:t>
                      </a:r>
                      <a:r>
                        <a:rPr lang="en-US" sz="1200" b="0" dirty="0" err="1">
                          <a:solidFill>
                            <a:schemeClr val="tx1">
                              <a:lumMod val="75000"/>
                            </a:schemeClr>
                          </a:solidFill>
                          <a:effectLst/>
                          <a:latin typeface="Arial" panose="020B0604020202020204" pitchFamily="34" charset="0"/>
                          <a:cs typeface="Arial" panose="020B0604020202020204" pitchFamily="34" charset="0"/>
                        </a:rPr>
                        <a:t>jours</a:t>
                      </a:r>
                      <a:endParaRPr lang="en-US" sz="1100" b="0" dirty="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200" b="0">
                          <a:solidFill>
                            <a:schemeClr val="tx1">
                              <a:lumMod val="75000"/>
                            </a:schemeClr>
                          </a:solidFill>
                          <a:effectLst/>
                          <a:latin typeface="Arial" panose="020B0604020202020204" pitchFamily="34" charset="0"/>
                          <a:cs typeface="Arial" panose="020B0604020202020204" pitchFamily="34" charset="0"/>
                        </a:rPr>
                        <a:t>in a few days</a:t>
                      </a:r>
                      <a:endParaRPr lang="en-US" sz="1100" b="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072137568"/>
                  </a:ext>
                </a:extLst>
              </a:tr>
              <a:tr h="343436">
                <a:tc>
                  <a:txBody>
                    <a:bodyPr/>
                    <a:lstStyle/>
                    <a:p>
                      <a:pPr marL="0" marR="0" algn="l">
                        <a:lnSpc>
                          <a:spcPct val="107000"/>
                        </a:lnSpc>
                        <a:spcBef>
                          <a:spcPts val="0"/>
                        </a:spcBef>
                        <a:spcAft>
                          <a:spcPts val="0"/>
                        </a:spcAft>
                      </a:pPr>
                      <a:r>
                        <a:rPr lang="en-US" sz="1200" b="0" dirty="0">
                          <a:solidFill>
                            <a:schemeClr val="tx1">
                              <a:lumMod val="75000"/>
                            </a:schemeClr>
                          </a:solidFill>
                          <a:effectLst/>
                          <a:latin typeface="Arial" panose="020B0604020202020204" pitchFamily="34" charset="0"/>
                          <a:cs typeface="Arial" panose="020B0604020202020204" pitchFamily="34" charset="0"/>
                        </a:rPr>
                        <a:t>  dans trois </a:t>
                      </a:r>
                      <a:r>
                        <a:rPr lang="en-US" sz="1200" b="0" dirty="0" err="1">
                          <a:solidFill>
                            <a:schemeClr val="tx1">
                              <a:lumMod val="75000"/>
                            </a:schemeClr>
                          </a:solidFill>
                          <a:effectLst/>
                          <a:latin typeface="Arial" panose="020B0604020202020204" pitchFamily="34" charset="0"/>
                          <a:cs typeface="Arial" panose="020B0604020202020204" pitchFamily="34" charset="0"/>
                        </a:rPr>
                        <a:t>jours</a:t>
                      </a:r>
                      <a:endParaRPr lang="en-US" sz="1100" b="0" dirty="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200" b="0">
                          <a:solidFill>
                            <a:schemeClr val="tx1">
                              <a:lumMod val="75000"/>
                            </a:schemeClr>
                          </a:solidFill>
                          <a:effectLst/>
                          <a:latin typeface="Arial" panose="020B0604020202020204" pitchFamily="34" charset="0"/>
                          <a:cs typeface="Arial" panose="020B0604020202020204" pitchFamily="34" charset="0"/>
                        </a:rPr>
                        <a:t>in three days</a:t>
                      </a:r>
                      <a:endParaRPr lang="en-US" sz="1100" b="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2173294712"/>
                  </a:ext>
                </a:extLst>
              </a:tr>
              <a:tr h="343436">
                <a:tc>
                  <a:txBody>
                    <a:bodyPr/>
                    <a:lstStyle/>
                    <a:p>
                      <a:pPr marL="0" marR="0" algn="l">
                        <a:lnSpc>
                          <a:spcPct val="107000"/>
                        </a:lnSpc>
                        <a:spcBef>
                          <a:spcPts val="0"/>
                        </a:spcBef>
                        <a:spcAft>
                          <a:spcPts val="0"/>
                        </a:spcAft>
                      </a:pPr>
                      <a:r>
                        <a:rPr lang="en-US" sz="1200" b="0" dirty="0">
                          <a:solidFill>
                            <a:schemeClr val="tx1">
                              <a:lumMod val="75000"/>
                            </a:schemeClr>
                          </a:solidFill>
                          <a:effectLst/>
                          <a:latin typeface="Arial" panose="020B0604020202020204" pitchFamily="34" charset="0"/>
                          <a:cs typeface="Arial" panose="020B0604020202020204" pitchFamily="34" charset="0"/>
                        </a:rPr>
                        <a:t> après-</a:t>
                      </a:r>
                      <a:r>
                        <a:rPr lang="en-US" sz="1200" b="0" dirty="0" err="1">
                          <a:solidFill>
                            <a:schemeClr val="tx1">
                              <a:lumMod val="75000"/>
                            </a:schemeClr>
                          </a:solidFill>
                          <a:effectLst/>
                          <a:latin typeface="Arial" panose="020B0604020202020204" pitchFamily="34" charset="0"/>
                          <a:cs typeface="Arial" panose="020B0604020202020204" pitchFamily="34" charset="0"/>
                        </a:rPr>
                        <a:t>demain</a:t>
                      </a:r>
                      <a:endParaRPr lang="en-US" sz="1100" b="0" dirty="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200" b="0">
                          <a:solidFill>
                            <a:schemeClr val="tx1">
                              <a:lumMod val="75000"/>
                            </a:schemeClr>
                          </a:solidFill>
                          <a:effectLst/>
                          <a:latin typeface="Arial" panose="020B0604020202020204" pitchFamily="34" charset="0"/>
                          <a:cs typeface="Arial" panose="020B0604020202020204" pitchFamily="34" charset="0"/>
                        </a:rPr>
                        <a:t>the day after tomorrow</a:t>
                      </a:r>
                      <a:endParaRPr lang="en-US" sz="1100" b="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794219572"/>
                  </a:ext>
                </a:extLst>
              </a:tr>
              <a:tr h="343436">
                <a:tc>
                  <a:txBody>
                    <a:bodyPr/>
                    <a:lstStyle/>
                    <a:p>
                      <a:pPr marL="0" marR="0" algn="l">
                        <a:lnSpc>
                          <a:spcPct val="107000"/>
                        </a:lnSpc>
                        <a:spcBef>
                          <a:spcPts val="0"/>
                        </a:spcBef>
                        <a:spcAft>
                          <a:spcPts val="0"/>
                        </a:spcAft>
                      </a:pPr>
                      <a:r>
                        <a:rPr lang="en-US" sz="1200" b="0" dirty="0">
                          <a:solidFill>
                            <a:schemeClr val="tx1">
                              <a:lumMod val="75000"/>
                            </a:schemeClr>
                          </a:solidFill>
                          <a:effectLst/>
                          <a:latin typeface="Arial" panose="020B0604020202020204" pitchFamily="34" charset="0"/>
                          <a:cs typeface="Arial" panose="020B0604020202020204" pitchFamily="34" charset="0"/>
                        </a:rPr>
                        <a:t> </a:t>
                      </a:r>
                      <a:r>
                        <a:rPr lang="en-US" sz="1200" b="0" dirty="0" err="1">
                          <a:solidFill>
                            <a:schemeClr val="tx1">
                              <a:lumMod val="75000"/>
                            </a:schemeClr>
                          </a:solidFill>
                          <a:effectLst/>
                          <a:latin typeface="Arial" panose="020B0604020202020204" pitchFamily="34" charset="0"/>
                          <a:cs typeface="Arial" panose="020B0604020202020204" pitchFamily="34" charset="0"/>
                        </a:rPr>
                        <a:t>l'année</a:t>
                      </a:r>
                      <a:r>
                        <a:rPr lang="en-US" sz="1200" b="0" dirty="0">
                          <a:solidFill>
                            <a:schemeClr val="tx1">
                              <a:lumMod val="75000"/>
                            </a:schemeClr>
                          </a:solidFill>
                          <a:effectLst/>
                          <a:latin typeface="Arial" panose="020B0604020202020204" pitchFamily="34" charset="0"/>
                          <a:cs typeface="Arial" panose="020B0604020202020204" pitchFamily="34" charset="0"/>
                        </a:rPr>
                        <a:t> </a:t>
                      </a:r>
                      <a:r>
                        <a:rPr lang="en-US" sz="1200" b="0" dirty="0" err="1">
                          <a:solidFill>
                            <a:schemeClr val="tx1">
                              <a:lumMod val="75000"/>
                            </a:schemeClr>
                          </a:solidFill>
                          <a:effectLst/>
                          <a:latin typeface="Arial" panose="020B0604020202020204" pitchFamily="34" charset="0"/>
                          <a:cs typeface="Arial" panose="020B0604020202020204" pitchFamily="34" charset="0"/>
                        </a:rPr>
                        <a:t>prochaine</a:t>
                      </a:r>
                      <a:endParaRPr lang="en-US" sz="1100" b="0" dirty="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200" b="0">
                          <a:solidFill>
                            <a:schemeClr val="tx1">
                              <a:lumMod val="75000"/>
                            </a:schemeClr>
                          </a:solidFill>
                          <a:effectLst/>
                          <a:latin typeface="Arial" panose="020B0604020202020204" pitchFamily="34" charset="0"/>
                          <a:cs typeface="Arial" panose="020B0604020202020204" pitchFamily="34" charset="0"/>
                        </a:rPr>
                        <a:t>nest year</a:t>
                      </a:r>
                      <a:endParaRPr lang="en-US" sz="1100" b="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601556491"/>
                  </a:ext>
                </a:extLst>
              </a:tr>
              <a:tr h="343436">
                <a:tc>
                  <a:txBody>
                    <a:bodyPr/>
                    <a:lstStyle/>
                    <a:p>
                      <a:pPr marL="0" marR="0" algn="l">
                        <a:lnSpc>
                          <a:spcPct val="107000"/>
                        </a:lnSpc>
                        <a:spcBef>
                          <a:spcPts val="0"/>
                        </a:spcBef>
                        <a:spcAft>
                          <a:spcPts val="0"/>
                        </a:spcAft>
                      </a:pPr>
                      <a:r>
                        <a:rPr lang="en-US" sz="1200" b="0" dirty="0">
                          <a:solidFill>
                            <a:schemeClr val="tx1">
                              <a:lumMod val="75000"/>
                            </a:schemeClr>
                          </a:solidFill>
                          <a:effectLst/>
                          <a:latin typeface="Arial" panose="020B0604020202020204" pitchFamily="34" charset="0"/>
                          <a:cs typeface="Arial" panose="020B0604020202020204" pitchFamily="34" charset="0"/>
                        </a:rPr>
                        <a:t> le </a:t>
                      </a:r>
                      <a:r>
                        <a:rPr lang="en-US" sz="1200" b="0" dirty="0" err="1">
                          <a:solidFill>
                            <a:schemeClr val="tx1">
                              <a:lumMod val="75000"/>
                            </a:schemeClr>
                          </a:solidFill>
                          <a:effectLst/>
                          <a:latin typeface="Arial" panose="020B0604020202020204" pitchFamily="34" charset="0"/>
                          <a:cs typeface="Arial" panose="020B0604020202020204" pitchFamily="34" charset="0"/>
                        </a:rPr>
                        <a:t>mois</a:t>
                      </a:r>
                      <a:r>
                        <a:rPr lang="en-US" sz="1200" b="0" dirty="0">
                          <a:solidFill>
                            <a:schemeClr val="tx1">
                              <a:lumMod val="75000"/>
                            </a:schemeClr>
                          </a:solidFill>
                          <a:effectLst/>
                          <a:latin typeface="Arial" panose="020B0604020202020204" pitchFamily="34" charset="0"/>
                          <a:cs typeface="Arial" panose="020B0604020202020204" pitchFamily="34" charset="0"/>
                        </a:rPr>
                        <a:t> prochain</a:t>
                      </a:r>
                      <a:endParaRPr lang="en-US" sz="1100" b="0" dirty="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200" b="0">
                          <a:solidFill>
                            <a:schemeClr val="tx1">
                              <a:lumMod val="75000"/>
                            </a:schemeClr>
                          </a:solidFill>
                          <a:effectLst/>
                          <a:latin typeface="Arial" panose="020B0604020202020204" pitchFamily="34" charset="0"/>
                          <a:cs typeface="Arial" panose="020B0604020202020204" pitchFamily="34" charset="0"/>
                        </a:rPr>
                        <a:t>next month</a:t>
                      </a:r>
                      <a:endParaRPr lang="en-US" sz="1100" b="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2341372624"/>
                  </a:ext>
                </a:extLst>
              </a:tr>
              <a:tr h="343436">
                <a:tc>
                  <a:txBody>
                    <a:bodyPr/>
                    <a:lstStyle/>
                    <a:p>
                      <a:pPr marL="0" marR="0" algn="l">
                        <a:lnSpc>
                          <a:spcPct val="107000"/>
                        </a:lnSpc>
                        <a:spcBef>
                          <a:spcPts val="0"/>
                        </a:spcBef>
                        <a:spcAft>
                          <a:spcPts val="0"/>
                        </a:spcAft>
                      </a:pPr>
                      <a:r>
                        <a:rPr lang="en-US" sz="1200" b="0" dirty="0">
                          <a:solidFill>
                            <a:schemeClr val="tx1">
                              <a:lumMod val="75000"/>
                            </a:schemeClr>
                          </a:solidFill>
                          <a:effectLst/>
                          <a:latin typeface="Arial" panose="020B0604020202020204" pitchFamily="34" charset="0"/>
                          <a:cs typeface="Arial" panose="020B0604020202020204" pitchFamily="34" charset="0"/>
                        </a:rPr>
                        <a:t> </a:t>
                      </a:r>
                      <a:r>
                        <a:rPr lang="en-US" sz="1200" b="0" dirty="0" err="1">
                          <a:solidFill>
                            <a:schemeClr val="tx1">
                              <a:lumMod val="75000"/>
                            </a:schemeClr>
                          </a:solidFill>
                          <a:effectLst/>
                          <a:latin typeface="Arial" panose="020B0604020202020204" pitchFamily="34" charset="0"/>
                          <a:cs typeface="Arial" panose="020B0604020202020204" pitchFamily="34" charset="0"/>
                        </a:rPr>
                        <a:t>maintenant</a:t>
                      </a:r>
                      <a:endParaRPr lang="en-US" sz="1100" b="0" dirty="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200" b="0">
                          <a:solidFill>
                            <a:schemeClr val="tx1">
                              <a:lumMod val="75000"/>
                            </a:schemeClr>
                          </a:solidFill>
                          <a:effectLst/>
                          <a:latin typeface="Arial" panose="020B0604020202020204" pitchFamily="34" charset="0"/>
                          <a:cs typeface="Arial" panose="020B0604020202020204" pitchFamily="34" charset="0"/>
                        </a:rPr>
                        <a:t>now</a:t>
                      </a:r>
                      <a:endParaRPr lang="en-US" sz="1100" b="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554239303"/>
                  </a:ext>
                </a:extLst>
              </a:tr>
              <a:tr h="343436">
                <a:tc>
                  <a:txBody>
                    <a:bodyPr/>
                    <a:lstStyle/>
                    <a:p>
                      <a:pPr marL="0" marR="0" algn="l">
                        <a:lnSpc>
                          <a:spcPct val="107000"/>
                        </a:lnSpc>
                        <a:spcBef>
                          <a:spcPts val="0"/>
                        </a:spcBef>
                        <a:spcAft>
                          <a:spcPts val="0"/>
                        </a:spcAft>
                      </a:pPr>
                      <a:r>
                        <a:rPr lang="en-US" sz="1200" b="0" dirty="0">
                          <a:solidFill>
                            <a:schemeClr val="tx1">
                              <a:lumMod val="75000"/>
                            </a:schemeClr>
                          </a:solidFill>
                          <a:effectLst/>
                          <a:latin typeface="Arial" panose="020B0604020202020204" pitchFamily="34" charset="0"/>
                          <a:cs typeface="Arial" panose="020B0604020202020204" pitchFamily="34" charset="0"/>
                        </a:rPr>
                        <a:t> Après </a:t>
                      </a:r>
                      <a:r>
                        <a:rPr lang="en-US" sz="1200" b="0" dirty="0" err="1">
                          <a:solidFill>
                            <a:schemeClr val="tx1">
                              <a:lumMod val="75000"/>
                            </a:schemeClr>
                          </a:solidFill>
                          <a:effectLst/>
                          <a:latin typeface="Arial" panose="020B0604020202020204" pitchFamily="34" charset="0"/>
                          <a:cs typeface="Arial" panose="020B0604020202020204" pitchFamily="34" charset="0"/>
                        </a:rPr>
                        <a:t>ça</a:t>
                      </a:r>
                      <a:endParaRPr lang="en-US" sz="1100" b="0" dirty="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200" b="0">
                          <a:solidFill>
                            <a:schemeClr val="tx1">
                              <a:lumMod val="75000"/>
                            </a:schemeClr>
                          </a:solidFill>
                          <a:effectLst/>
                          <a:latin typeface="Arial" panose="020B0604020202020204" pitchFamily="34" charset="0"/>
                          <a:cs typeface="Arial" panose="020B0604020202020204" pitchFamily="34" charset="0"/>
                        </a:rPr>
                        <a:t>after this/that</a:t>
                      </a:r>
                      <a:endParaRPr lang="en-US" sz="1100" b="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541716084"/>
                  </a:ext>
                </a:extLst>
              </a:tr>
              <a:tr h="343436">
                <a:tc>
                  <a:txBody>
                    <a:bodyPr/>
                    <a:lstStyle/>
                    <a:p>
                      <a:pPr marL="0" marR="0" algn="l">
                        <a:lnSpc>
                          <a:spcPct val="107000"/>
                        </a:lnSpc>
                        <a:spcBef>
                          <a:spcPts val="0"/>
                        </a:spcBef>
                        <a:spcAft>
                          <a:spcPts val="0"/>
                        </a:spcAft>
                      </a:pPr>
                      <a:r>
                        <a:rPr lang="en-US" sz="1200" b="0" dirty="0">
                          <a:solidFill>
                            <a:schemeClr val="tx1">
                              <a:lumMod val="75000"/>
                            </a:schemeClr>
                          </a:solidFill>
                          <a:effectLst/>
                          <a:latin typeface="Arial" panose="020B0604020202020204" pitchFamily="34" charset="0"/>
                          <a:cs typeface="Arial" panose="020B0604020202020204" pitchFamily="34" charset="0"/>
                        </a:rPr>
                        <a:t> </a:t>
                      </a:r>
                      <a:r>
                        <a:rPr lang="en-US" sz="1200" b="0" dirty="0" err="1">
                          <a:solidFill>
                            <a:schemeClr val="tx1">
                              <a:lumMod val="75000"/>
                            </a:schemeClr>
                          </a:solidFill>
                          <a:effectLst/>
                          <a:latin typeface="Arial" panose="020B0604020202020204" pitchFamily="34" charset="0"/>
                          <a:cs typeface="Arial" panose="020B0604020202020204" pitchFamily="34" charset="0"/>
                        </a:rPr>
                        <a:t>aujourd'hui</a:t>
                      </a:r>
                      <a:endParaRPr lang="en-US" sz="1100" b="0" dirty="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200" b="0" dirty="0">
                          <a:solidFill>
                            <a:schemeClr val="tx1">
                              <a:lumMod val="75000"/>
                            </a:schemeClr>
                          </a:solidFill>
                          <a:effectLst/>
                          <a:latin typeface="Arial" panose="020B0604020202020204" pitchFamily="34" charset="0"/>
                          <a:cs typeface="Arial" panose="020B0604020202020204" pitchFamily="34" charset="0"/>
                        </a:rPr>
                        <a:t>today</a:t>
                      </a:r>
                      <a:endParaRPr lang="en-US" sz="1100" b="0" dirty="0">
                        <a:solidFill>
                          <a:schemeClr val="tx1">
                            <a:lumMod val="75000"/>
                          </a:schemeClr>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2332041441"/>
                  </a:ext>
                </a:extLst>
              </a:tr>
            </a:tbl>
          </a:graphicData>
        </a:graphic>
      </p:graphicFrame>
      <p:pic>
        <p:nvPicPr>
          <p:cNvPr id="4" name="Recorded Sound">
            <a:hlinkClick r:id="" action="ppaction://media"/>
            <a:extLst>
              <a:ext uri="{FF2B5EF4-FFF2-40B4-BE49-F238E27FC236}">
                <a16:creationId xmlns:a16="http://schemas.microsoft.com/office/drawing/2014/main" id="{E4E74215-9CE9-4111-A781-6B68CCB17C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20888" y="670718"/>
            <a:ext cx="487363" cy="487363"/>
          </a:xfrm>
          <a:prstGeom prst="rect">
            <a:avLst/>
          </a:prstGeom>
        </p:spPr>
      </p:pic>
    </p:spTree>
    <p:extLst>
      <p:ext uri="{BB962C8B-B14F-4D97-AF65-F5344CB8AC3E}">
        <p14:creationId xmlns:p14="http://schemas.microsoft.com/office/powerpoint/2010/main" val="156352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5098-649D-4598-863D-5068E846D0DC}"/>
              </a:ext>
            </a:extLst>
          </p:cNvPr>
          <p:cNvSpPr>
            <a:spLocks noGrp="1"/>
          </p:cNvSpPr>
          <p:nvPr>
            <p:ph type="ctrTitle"/>
          </p:nvPr>
        </p:nvSpPr>
        <p:spPr/>
        <p:txBody>
          <a:bodyPr/>
          <a:lstStyle/>
          <a:p>
            <a:pPr algn="ctr"/>
            <a:r>
              <a:rPr lang="en-US" b="1" dirty="0" err="1"/>
              <a:t>MOdule</a:t>
            </a:r>
            <a:r>
              <a:rPr lang="en-US" b="1" dirty="0"/>
              <a:t> 4</a:t>
            </a:r>
          </a:p>
        </p:txBody>
      </p:sp>
      <p:sp>
        <p:nvSpPr>
          <p:cNvPr id="3" name="Subtitle 2">
            <a:extLst>
              <a:ext uri="{FF2B5EF4-FFF2-40B4-BE49-F238E27FC236}">
                <a16:creationId xmlns:a16="http://schemas.microsoft.com/office/drawing/2014/main" id="{3E4E3206-FDF4-43F3-9543-CDF2126461E2}"/>
              </a:ext>
            </a:extLst>
          </p:cNvPr>
          <p:cNvSpPr>
            <a:spLocks noGrp="1"/>
          </p:cNvSpPr>
          <p:nvPr>
            <p:ph type="subTitle" idx="1"/>
          </p:nvPr>
        </p:nvSpPr>
        <p:spPr/>
        <p:txBody>
          <a:bodyPr/>
          <a:lstStyle/>
          <a:p>
            <a:r>
              <a:rPr lang="en-US" dirty="0"/>
              <a:t>23-30 </a:t>
            </a:r>
            <a:r>
              <a:rPr lang="en-US" dirty="0" err="1"/>
              <a:t>mai</a:t>
            </a:r>
            <a:endParaRPr lang="en-US" dirty="0"/>
          </a:p>
        </p:txBody>
      </p:sp>
    </p:spTree>
    <p:extLst>
      <p:ext uri="{BB962C8B-B14F-4D97-AF65-F5344CB8AC3E}">
        <p14:creationId xmlns:p14="http://schemas.microsoft.com/office/powerpoint/2010/main" val="1104205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a:xfrm>
            <a:off x="1065212" y="286138"/>
            <a:ext cx="10058402" cy="1219200"/>
          </a:xfrm>
        </p:spPr>
        <p:txBody>
          <a:bodyPr/>
          <a:lstStyle/>
          <a:p>
            <a:pPr algn="ctr"/>
            <a:r>
              <a:rPr lang="fr-CA" dirty="0"/>
              <a:t>La Météo/ the </a:t>
            </a:r>
            <a:r>
              <a:rPr lang="fr-CA" dirty="0" err="1"/>
              <a:t>weather</a:t>
            </a:r>
            <a:endParaRPr lang="en-US" dirty="0"/>
          </a:p>
        </p:txBody>
      </p:sp>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1069848" y="1775818"/>
            <a:ext cx="10058400" cy="2824174"/>
          </a:xfrm>
        </p:spPr>
        <p:txBody>
          <a:bodyPr>
            <a:normAutofit/>
          </a:bodyPr>
          <a:lstStyle/>
          <a:p>
            <a:pPr lvl="1"/>
            <a:endParaRPr lang="fr-CA" dirty="0">
              <a:latin typeface="Arial" panose="020B0604020202020204" pitchFamily="34" charset="0"/>
              <a:cs typeface="Arial" panose="020B0604020202020204" pitchFamily="34" charset="0"/>
            </a:endParaRPr>
          </a:p>
          <a:p>
            <a:pPr lvl="1"/>
            <a:r>
              <a:rPr lang="fr-CA" dirty="0">
                <a:latin typeface="Arial" panose="020B0604020202020204" pitchFamily="34" charset="0"/>
                <a:cs typeface="Arial" panose="020B0604020202020204" pitchFamily="34" charset="0"/>
              </a:rPr>
              <a:t>To talk about the </a:t>
            </a:r>
            <a:r>
              <a:rPr lang="fr-CA" dirty="0" err="1">
                <a:latin typeface="Arial" panose="020B0604020202020204" pitchFamily="34" charset="0"/>
                <a:cs typeface="Arial" panose="020B0604020202020204" pitchFamily="34" charset="0"/>
              </a:rPr>
              <a:t>weather</a:t>
            </a:r>
            <a:r>
              <a:rPr lang="fr-CA" dirty="0">
                <a:latin typeface="Arial" panose="020B0604020202020204" pitchFamily="34" charset="0"/>
                <a:cs typeface="Arial" panose="020B0604020202020204" pitchFamily="34" charset="0"/>
              </a:rPr>
              <a:t> in French </a:t>
            </a:r>
            <a:r>
              <a:rPr lang="fr-CA" dirty="0" err="1">
                <a:latin typeface="Arial" panose="020B0604020202020204" pitchFamily="34" charset="0"/>
                <a:cs typeface="Arial" panose="020B0604020202020204" pitchFamily="34" charset="0"/>
              </a:rPr>
              <a:t>we</a:t>
            </a:r>
            <a:r>
              <a:rPr lang="fr-CA" dirty="0">
                <a:latin typeface="Arial" panose="020B0604020202020204" pitchFamily="34" charset="0"/>
                <a:cs typeface="Arial" panose="020B0604020202020204" pitchFamily="34" charset="0"/>
              </a:rPr>
              <a:t> use 3 </a:t>
            </a:r>
            <a:r>
              <a:rPr lang="fr-CA" dirty="0" err="1">
                <a:latin typeface="Arial" panose="020B0604020202020204" pitchFamily="34" charset="0"/>
                <a:cs typeface="Arial" panose="020B0604020202020204" pitchFamily="34" charset="0"/>
              </a:rPr>
              <a:t>different</a:t>
            </a:r>
            <a:r>
              <a:rPr lang="fr-CA" dirty="0">
                <a:latin typeface="Arial" panose="020B0604020202020204" pitchFamily="34" charset="0"/>
                <a:cs typeface="Arial" panose="020B0604020202020204" pitchFamily="34" charset="0"/>
              </a:rPr>
              <a:t> structures:</a:t>
            </a:r>
          </a:p>
          <a:p>
            <a:pPr lvl="1"/>
            <a:endParaRPr lang="fr-CA" dirty="0">
              <a:latin typeface="Arial" panose="020B0604020202020204" pitchFamily="34" charset="0"/>
              <a:cs typeface="Arial" panose="020B0604020202020204" pitchFamily="34" charset="0"/>
            </a:endParaRPr>
          </a:p>
        </p:txBody>
      </p:sp>
      <p:graphicFrame>
        <p:nvGraphicFramePr>
          <p:cNvPr id="30" name="Table 29">
            <a:extLst>
              <a:ext uri="{FF2B5EF4-FFF2-40B4-BE49-F238E27FC236}">
                <a16:creationId xmlns:a16="http://schemas.microsoft.com/office/drawing/2014/main" id="{C6C7E038-3B98-415B-AD07-7AE4816BCA9F}"/>
              </a:ext>
            </a:extLst>
          </p:cNvPr>
          <p:cNvGraphicFramePr>
            <a:graphicFrameLocks noGrp="1"/>
          </p:cNvGraphicFramePr>
          <p:nvPr>
            <p:extLst>
              <p:ext uri="{D42A27DB-BD31-4B8C-83A1-F6EECF244321}">
                <p14:modId xmlns:p14="http://schemas.microsoft.com/office/powerpoint/2010/main" val="1348649126"/>
              </p:ext>
            </p:extLst>
          </p:nvPr>
        </p:nvGraphicFramePr>
        <p:xfrm>
          <a:off x="460372" y="3257592"/>
          <a:ext cx="10428514" cy="1483360"/>
        </p:xfrm>
        <a:graphic>
          <a:graphicData uri="http://schemas.openxmlformats.org/drawingml/2006/table">
            <a:tbl>
              <a:tblPr firstRow="1" bandRow="1">
                <a:tableStyleId>{5C22544A-7EE6-4342-B048-85BDC9FD1C3A}</a:tableStyleId>
              </a:tblPr>
              <a:tblGrid>
                <a:gridCol w="3456128">
                  <a:extLst>
                    <a:ext uri="{9D8B030D-6E8A-4147-A177-3AD203B41FA5}">
                      <a16:colId xmlns:a16="http://schemas.microsoft.com/office/drawing/2014/main" val="2668967739"/>
                    </a:ext>
                  </a:extLst>
                </a:gridCol>
                <a:gridCol w="2411432">
                  <a:extLst>
                    <a:ext uri="{9D8B030D-6E8A-4147-A177-3AD203B41FA5}">
                      <a16:colId xmlns:a16="http://schemas.microsoft.com/office/drawing/2014/main" val="1241297037"/>
                    </a:ext>
                  </a:extLst>
                </a:gridCol>
                <a:gridCol w="4560954">
                  <a:extLst>
                    <a:ext uri="{9D8B030D-6E8A-4147-A177-3AD203B41FA5}">
                      <a16:colId xmlns:a16="http://schemas.microsoft.com/office/drawing/2014/main" val="2863918979"/>
                    </a:ext>
                  </a:extLst>
                </a:gridCol>
              </a:tblGrid>
              <a:tr h="370840">
                <a:tc>
                  <a:txBody>
                    <a:bodyPr/>
                    <a:lstStyle/>
                    <a:p>
                      <a:pPr algn="ctr"/>
                      <a:r>
                        <a:rPr lang="fr-CA" b="1" dirty="0">
                          <a:solidFill>
                            <a:schemeClr val="tx1"/>
                          </a:solidFill>
                          <a:latin typeface="Arial" panose="020B0604020202020204" pitchFamily="34" charset="0"/>
                          <a:cs typeface="Arial" panose="020B0604020202020204" pitchFamily="34" charset="0"/>
                        </a:rPr>
                        <a:t>il fait + adjectif </a:t>
                      </a:r>
                      <a:endParaRPr lang="en-US" b="1" dirty="0">
                        <a:solidFill>
                          <a:schemeClr val="tx1"/>
                        </a:solidFill>
                      </a:endParaRPr>
                    </a:p>
                  </a:txBody>
                  <a:tcPr/>
                </a:tc>
                <a:tc>
                  <a:txBody>
                    <a:bodyPr/>
                    <a:lstStyle/>
                    <a:p>
                      <a:pPr algn="ctr"/>
                      <a:r>
                        <a:rPr lang="fr-CA" b="1" dirty="0" err="1">
                          <a:solidFill>
                            <a:schemeClr val="tx1"/>
                          </a:solidFill>
                          <a:latin typeface="Arial" panose="020B0604020202020204" pitchFamily="34" charset="0"/>
                          <a:cs typeface="Arial" panose="020B0604020202020204" pitchFamily="34" charset="0"/>
                        </a:rPr>
                        <a:t>il+verbe</a:t>
                      </a:r>
                      <a:endParaRPr lang="en-US" b="1" dirty="0">
                        <a:solidFill>
                          <a:schemeClr val="tx1"/>
                        </a:solidFill>
                      </a:endParaRPr>
                    </a:p>
                  </a:txBody>
                  <a:tcPr/>
                </a:tc>
                <a:tc>
                  <a:txBody>
                    <a:bodyPr/>
                    <a:lstStyle/>
                    <a:p>
                      <a:pPr algn="ctr"/>
                      <a:r>
                        <a:rPr lang="fr-CA" b="1" dirty="0">
                          <a:solidFill>
                            <a:schemeClr val="tx1"/>
                          </a:solidFill>
                          <a:latin typeface="Arial" panose="020B0604020202020204" pitchFamily="34" charset="0"/>
                          <a:cs typeface="Arial" panose="020B0604020202020204" pitchFamily="34" charset="0"/>
                        </a:rPr>
                        <a:t>il y a de + article </a:t>
                      </a:r>
                      <a:r>
                        <a:rPr lang="fr-CA" b="1" dirty="0" err="1">
                          <a:solidFill>
                            <a:schemeClr val="tx1"/>
                          </a:solidFill>
                          <a:latin typeface="Arial" panose="020B0604020202020204" pitchFamily="34" charset="0"/>
                          <a:cs typeface="Arial" panose="020B0604020202020204" pitchFamily="34" charset="0"/>
                        </a:rPr>
                        <a:t>défini+nom</a:t>
                      </a:r>
                      <a:endParaRPr lang="en-US" b="1" dirty="0">
                        <a:solidFill>
                          <a:schemeClr val="tx1"/>
                        </a:solidFill>
                      </a:endParaRPr>
                    </a:p>
                  </a:txBody>
                  <a:tcPr/>
                </a:tc>
                <a:extLst>
                  <a:ext uri="{0D108BD9-81ED-4DB2-BD59-A6C34878D82A}">
                    <a16:rowId xmlns:a16="http://schemas.microsoft.com/office/drawing/2014/main" val="3184392262"/>
                  </a:ext>
                </a:extLst>
              </a:tr>
              <a:tr h="370840">
                <a:tc>
                  <a:txBody>
                    <a:bodyPr/>
                    <a:lstStyle/>
                    <a:p>
                      <a:r>
                        <a:rPr lang="fr-CA" sz="1600" dirty="0">
                          <a:latin typeface="Arial" panose="020B0604020202020204" pitchFamily="34" charset="0"/>
                          <a:cs typeface="Arial" panose="020B0604020202020204" pitchFamily="34" charset="0"/>
                        </a:rPr>
                        <a:t>il fait beau /</a:t>
                      </a:r>
                      <a:r>
                        <a:rPr lang="fr-CA" sz="1600" dirty="0" err="1">
                          <a:latin typeface="Arial" panose="020B0604020202020204" pitchFamily="34" charset="0"/>
                          <a:cs typeface="Arial" panose="020B0604020202020204" pitchFamily="34" charset="0"/>
                        </a:rPr>
                        <a:t>it</a:t>
                      </a:r>
                      <a:r>
                        <a:rPr lang="fr-CA" sz="1600" dirty="0">
                          <a:latin typeface="Arial" panose="020B0604020202020204" pitchFamily="34" charset="0"/>
                          <a:cs typeface="Arial" panose="020B0604020202020204" pitchFamily="34" charset="0"/>
                        </a:rPr>
                        <a:t> </a:t>
                      </a:r>
                      <a:r>
                        <a:rPr lang="fr-CA" sz="1600" dirty="0" err="1">
                          <a:latin typeface="Arial" panose="020B0604020202020204" pitchFamily="34" charset="0"/>
                          <a:cs typeface="Arial" panose="020B0604020202020204" pitchFamily="34" charset="0"/>
                        </a:rPr>
                        <a:t>is</a:t>
                      </a:r>
                      <a:r>
                        <a:rPr lang="fr-CA" sz="1600" dirty="0">
                          <a:latin typeface="Arial" panose="020B0604020202020204" pitchFamily="34" charset="0"/>
                          <a:cs typeface="Arial" panose="020B0604020202020204" pitchFamily="34" charset="0"/>
                        </a:rPr>
                        <a:t> </a:t>
                      </a:r>
                      <a:r>
                        <a:rPr lang="fr-CA" sz="1600" dirty="0" err="1">
                          <a:latin typeface="Arial" panose="020B0604020202020204" pitchFamily="34" charset="0"/>
                          <a:cs typeface="Arial" panose="020B0604020202020204" pitchFamily="34" charset="0"/>
                        </a:rPr>
                        <a:t>nice</a:t>
                      </a:r>
                      <a:endParaRPr lang="en-US" sz="1600" dirty="0">
                        <a:latin typeface="Arial" panose="020B0604020202020204" pitchFamily="34" charset="0"/>
                        <a:cs typeface="Arial" panose="020B0604020202020204" pitchFamily="34" charset="0"/>
                      </a:endParaRPr>
                    </a:p>
                  </a:txBody>
                  <a:tcPr/>
                </a:tc>
                <a:tc>
                  <a:txBody>
                    <a:bodyPr/>
                    <a:lstStyle/>
                    <a:p>
                      <a:r>
                        <a:rPr lang="fr-CA" sz="1600" kern="1200" dirty="0">
                          <a:solidFill>
                            <a:schemeClr val="dk1"/>
                          </a:solidFill>
                          <a:latin typeface="Arial" panose="020B0604020202020204" pitchFamily="34" charset="0"/>
                          <a:ea typeface="+mn-ea"/>
                          <a:cs typeface="Arial" panose="020B0604020202020204" pitchFamily="34" charset="0"/>
                        </a:rPr>
                        <a:t>il neige /</a:t>
                      </a:r>
                      <a:r>
                        <a:rPr lang="fr-CA" sz="1600" kern="1200" dirty="0" err="1">
                          <a:solidFill>
                            <a:schemeClr val="dk1"/>
                          </a:solidFill>
                          <a:latin typeface="Arial" panose="020B0604020202020204" pitchFamily="34" charset="0"/>
                          <a:ea typeface="+mn-ea"/>
                          <a:cs typeface="Arial" panose="020B0604020202020204" pitchFamily="34" charset="0"/>
                        </a:rPr>
                        <a:t>it</a:t>
                      </a:r>
                      <a:r>
                        <a:rPr lang="fr-CA" sz="1600" kern="1200" dirty="0">
                          <a:solidFill>
                            <a:schemeClr val="dk1"/>
                          </a:solidFill>
                          <a:latin typeface="Arial" panose="020B0604020202020204" pitchFamily="34" charset="0"/>
                          <a:ea typeface="+mn-ea"/>
                          <a:cs typeface="Arial" panose="020B0604020202020204" pitchFamily="34" charset="0"/>
                        </a:rPr>
                        <a:t> </a:t>
                      </a:r>
                      <a:r>
                        <a:rPr lang="fr-CA" sz="1600" kern="1200" dirty="0" err="1">
                          <a:solidFill>
                            <a:schemeClr val="dk1"/>
                          </a:solidFill>
                          <a:latin typeface="Arial" panose="020B0604020202020204" pitchFamily="34" charset="0"/>
                          <a:ea typeface="+mn-ea"/>
                          <a:cs typeface="Arial" panose="020B0604020202020204" pitchFamily="34" charset="0"/>
                        </a:rPr>
                        <a:t>is</a:t>
                      </a:r>
                      <a:r>
                        <a:rPr lang="fr-CA" sz="1600" kern="1200" dirty="0">
                          <a:solidFill>
                            <a:schemeClr val="dk1"/>
                          </a:solidFill>
                          <a:latin typeface="Arial" panose="020B0604020202020204" pitchFamily="34" charset="0"/>
                          <a:ea typeface="+mn-ea"/>
                          <a:cs typeface="Arial" panose="020B0604020202020204" pitchFamily="34" charset="0"/>
                        </a:rPr>
                        <a:t> </a:t>
                      </a:r>
                      <a:r>
                        <a:rPr lang="fr-CA" sz="1600" kern="1200" dirty="0" err="1">
                          <a:solidFill>
                            <a:schemeClr val="dk1"/>
                          </a:solidFill>
                          <a:latin typeface="Arial" panose="020B0604020202020204" pitchFamily="34" charset="0"/>
                          <a:ea typeface="+mn-ea"/>
                          <a:cs typeface="Arial" panose="020B0604020202020204" pitchFamily="34" charset="0"/>
                        </a:rPr>
                        <a:t>snowing</a:t>
                      </a:r>
                      <a:endParaRPr lang="en-US" sz="1600"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r>
                        <a:rPr lang="fr-CA" sz="1600" kern="1200" dirty="0">
                          <a:solidFill>
                            <a:schemeClr val="dk1"/>
                          </a:solidFill>
                          <a:latin typeface="Arial" panose="020B0604020202020204" pitchFamily="34" charset="0"/>
                          <a:ea typeface="+mn-ea"/>
                          <a:cs typeface="Arial" panose="020B0604020202020204" pitchFamily="34" charset="0"/>
                        </a:rPr>
                        <a:t>il y a de la pluie / </a:t>
                      </a:r>
                      <a:r>
                        <a:rPr lang="fr-CA" sz="1600" kern="1200" dirty="0" err="1">
                          <a:solidFill>
                            <a:schemeClr val="dk1"/>
                          </a:solidFill>
                          <a:latin typeface="Arial" panose="020B0604020202020204" pitchFamily="34" charset="0"/>
                          <a:ea typeface="+mn-ea"/>
                          <a:cs typeface="Arial" panose="020B0604020202020204" pitchFamily="34" charset="0"/>
                        </a:rPr>
                        <a:t>there</a:t>
                      </a:r>
                      <a:r>
                        <a:rPr lang="fr-CA" sz="1600" kern="1200" dirty="0">
                          <a:solidFill>
                            <a:schemeClr val="dk1"/>
                          </a:solidFill>
                          <a:latin typeface="Arial" panose="020B0604020202020204" pitchFamily="34" charset="0"/>
                          <a:ea typeface="+mn-ea"/>
                          <a:cs typeface="Arial" panose="020B0604020202020204" pitchFamily="34" charset="0"/>
                        </a:rPr>
                        <a:t> </a:t>
                      </a:r>
                      <a:r>
                        <a:rPr lang="fr-CA" sz="1600" kern="1200" dirty="0" err="1">
                          <a:solidFill>
                            <a:schemeClr val="dk1"/>
                          </a:solidFill>
                          <a:latin typeface="Arial" panose="020B0604020202020204" pitchFamily="34" charset="0"/>
                          <a:ea typeface="+mn-ea"/>
                          <a:cs typeface="Arial" panose="020B0604020202020204" pitchFamily="34" charset="0"/>
                        </a:rPr>
                        <a:t>is</a:t>
                      </a:r>
                      <a:r>
                        <a:rPr lang="fr-CA" sz="1600" kern="1200" dirty="0">
                          <a:solidFill>
                            <a:schemeClr val="dk1"/>
                          </a:solidFill>
                          <a:latin typeface="Arial" panose="020B0604020202020204" pitchFamily="34" charset="0"/>
                          <a:ea typeface="+mn-ea"/>
                          <a:cs typeface="Arial" panose="020B0604020202020204" pitchFamily="34" charset="0"/>
                        </a:rPr>
                        <a:t> </a:t>
                      </a:r>
                      <a:r>
                        <a:rPr lang="fr-CA" sz="1600" kern="1200" dirty="0" err="1">
                          <a:solidFill>
                            <a:schemeClr val="dk1"/>
                          </a:solidFill>
                          <a:latin typeface="Arial" panose="020B0604020202020204" pitchFamily="34" charset="0"/>
                          <a:ea typeface="+mn-ea"/>
                          <a:cs typeface="Arial" panose="020B0604020202020204" pitchFamily="34" charset="0"/>
                        </a:rPr>
                        <a:t>rain</a:t>
                      </a:r>
                      <a:endParaRPr lang="en-US" sz="160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70387250"/>
                  </a:ext>
                </a:extLst>
              </a:tr>
              <a:tr h="370840">
                <a:tc>
                  <a:txBody>
                    <a:bodyPr/>
                    <a:lstStyle/>
                    <a:p>
                      <a:r>
                        <a:rPr lang="fr-CA" sz="1600" dirty="0">
                          <a:latin typeface="Arial" panose="020B0604020202020204" pitchFamily="34" charset="0"/>
                          <a:cs typeface="Arial" panose="020B0604020202020204" pitchFamily="34" charset="0"/>
                        </a:rPr>
                        <a:t>il fait nuageux/ </a:t>
                      </a:r>
                      <a:r>
                        <a:rPr lang="fr-CA" sz="1600" dirty="0" err="1">
                          <a:latin typeface="Arial" panose="020B0604020202020204" pitchFamily="34" charset="0"/>
                          <a:cs typeface="Arial" panose="020B0604020202020204" pitchFamily="34" charset="0"/>
                        </a:rPr>
                        <a:t>it</a:t>
                      </a:r>
                      <a:r>
                        <a:rPr lang="fr-CA" sz="1600" dirty="0">
                          <a:latin typeface="Arial" panose="020B0604020202020204" pitchFamily="34" charset="0"/>
                          <a:cs typeface="Arial" panose="020B0604020202020204" pitchFamily="34" charset="0"/>
                        </a:rPr>
                        <a:t> </a:t>
                      </a:r>
                      <a:r>
                        <a:rPr lang="fr-CA" sz="1600" dirty="0" err="1">
                          <a:latin typeface="Arial" panose="020B0604020202020204" pitchFamily="34" charset="0"/>
                          <a:cs typeface="Arial" panose="020B0604020202020204" pitchFamily="34" charset="0"/>
                        </a:rPr>
                        <a:t>is</a:t>
                      </a:r>
                      <a:r>
                        <a:rPr lang="fr-CA" sz="1600" dirty="0">
                          <a:latin typeface="Arial" panose="020B0604020202020204" pitchFamily="34" charset="0"/>
                          <a:cs typeface="Arial" panose="020B0604020202020204" pitchFamily="34" charset="0"/>
                        </a:rPr>
                        <a:t> </a:t>
                      </a:r>
                      <a:r>
                        <a:rPr lang="fr-CA" sz="1600" dirty="0" err="1">
                          <a:latin typeface="Arial" panose="020B0604020202020204" pitchFamily="34" charset="0"/>
                          <a:cs typeface="Arial" panose="020B0604020202020204" pitchFamily="34" charset="0"/>
                        </a:rPr>
                        <a:t>cloudy</a:t>
                      </a:r>
                      <a:endParaRPr lang="en-US" sz="1600" dirty="0">
                        <a:latin typeface="Arial" panose="020B0604020202020204" pitchFamily="34" charset="0"/>
                        <a:cs typeface="Arial" panose="020B0604020202020204" pitchFamily="34" charset="0"/>
                      </a:endParaRPr>
                    </a:p>
                  </a:txBody>
                  <a:tcPr/>
                </a:tc>
                <a:tc>
                  <a:txBody>
                    <a:bodyPr/>
                    <a:lstStyle/>
                    <a:p>
                      <a:r>
                        <a:rPr lang="fr-CA" sz="1600" kern="1200" dirty="0">
                          <a:solidFill>
                            <a:schemeClr val="dk1"/>
                          </a:solidFill>
                          <a:latin typeface="Arial" panose="020B0604020202020204" pitchFamily="34" charset="0"/>
                          <a:ea typeface="+mn-ea"/>
                          <a:cs typeface="Arial" panose="020B0604020202020204" pitchFamily="34" charset="0"/>
                        </a:rPr>
                        <a:t>il pleut /</a:t>
                      </a:r>
                      <a:r>
                        <a:rPr lang="fr-CA" sz="1600" kern="1200" dirty="0" err="1">
                          <a:solidFill>
                            <a:schemeClr val="dk1"/>
                          </a:solidFill>
                          <a:latin typeface="Arial" panose="020B0604020202020204" pitchFamily="34" charset="0"/>
                          <a:ea typeface="+mn-ea"/>
                          <a:cs typeface="Arial" panose="020B0604020202020204" pitchFamily="34" charset="0"/>
                        </a:rPr>
                        <a:t>it</a:t>
                      </a:r>
                      <a:r>
                        <a:rPr lang="fr-CA" sz="1600" kern="1200" dirty="0">
                          <a:solidFill>
                            <a:schemeClr val="dk1"/>
                          </a:solidFill>
                          <a:latin typeface="Arial" panose="020B0604020202020204" pitchFamily="34" charset="0"/>
                          <a:ea typeface="+mn-ea"/>
                          <a:cs typeface="Arial" panose="020B0604020202020204" pitchFamily="34" charset="0"/>
                        </a:rPr>
                        <a:t> </a:t>
                      </a:r>
                      <a:r>
                        <a:rPr lang="fr-CA" sz="1600" kern="1200" dirty="0" err="1">
                          <a:solidFill>
                            <a:schemeClr val="dk1"/>
                          </a:solidFill>
                          <a:latin typeface="Arial" panose="020B0604020202020204" pitchFamily="34" charset="0"/>
                          <a:ea typeface="+mn-ea"/>
                          <a:cs typeface="Arial" panose="020B0604020202020204" pitchFamily="34" charset="0"/>
                        </a:rPr>
                        <a:t>is</a:t>
                      </a:r>
                      <a:r>
                        <a:rPr lang="fr-CA" sz="1600" kern="1200" dirty="0">
                          <a:solidFill>
                            <a:schemeClr val="dk1"/>
                          </a:solidFill>
                          <a:latin typeface="Arial" panose="020B0604020202020204" pitchFamily="34" charset="0"/>
                          <a:ea typeface="+mn-ea"/>
                          <a:cs typeface="Arial" panose="020B0604020202020204" pitchFamily="34" charset="0"/>
                        </a:rPr>
                        <a:t> </a:t>
                      </a:r>
                      <a:r>
                        <a:rPr lang="fr-CA" sz="1600" kern="1200" dirty="0" err="1">
                          <a:solidFill>
                            <a:schemeClr val="dk1"/>
                          </a:solidFill>
                          <a:latin typeface="Arial" panose="020B0604020202020204" pitchFamily="34" charset="0"/>
                          <a:ea typeface="+mn-ea"/>
                          <a:cs typeface="Arial" panose="020B0604020202020204" pitchFamily="34" charset="0"/>
                        </a:rPr>
                        <a:t>raining</a:t>
                      </a:r>
                      <a:endParaRPr lang="en-US" sz="1600"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r>
                        <a:rPr lang="fr-CA" sz="1600" kern="1200" dirty="0">
                          <a:solidFill>
                            <a:schemeClr val="dk1"/>
                          </a:solidFill>
                          <a:latin typeface="Arial" panose="020B0604020202020204" pitchFamily="34" charset="0"/>
                          <a:ea typeface="+mn-ea"/>
                          <a:cs typeface="Arial" panose="020B0604020202020204" pitchFamily="34" charset="0"/>
                        </a:rPr>
                        <a:t>il y a du soleil / </a:t>
                      </a:r>
                      <a:r>
                        <a:rPr lang="fr-CA" sz="1600" kern="1200" dirty="0" err="1">
                          <a:solidFill>
                            <a:schemeClr val="dk1"/>
                          </a:solidFill>
                          <a:latin typeface="Arial" panose="020B0604020202020204" pitchFamily="34" charset="0"/>
                          <a:ea typeface="+mn-ea"/>
                          <a:cs typeface="Arial" panose="020B0604020202020204" pitchFamily="34" charset="0"/>
                        </a:rPr>
                        <a:t>there</a:t>
                      </a:r>
                      <a:r>
                        <a:rPr lang="fr-CA" sz="1600" kern="1200" dirty="0">
                          <a:solidFill>
                            <a:schemeClr val="dk1"/>
                          </a:solidFill>
                          <a:latin typeface="Arial" panose="020B0604020202020204" pitchFamily="34" charset="0"/>
                          <a:ea typeface="+mn-ea"/>
                          <a:cs typeface="Arial" panose="020B0604020202020204" pitchFamily="34" charset="0"/>
                        </a:rPr>
                        <a:t> </a:t>
                      </a:r>
                      <a:r>
                        <a:rPr lang="fr-CA" sz="1600" kern="1200" dirty="0" err="1">
                          <a:solidFill>
                            <a:schemeClr val="dk1"/>
                          </a:solidFill>
                          <a:latin typeface="Arial" panose="020B0604020202020204" pitchFamily="34" charset="0"/>
                          <a:ea typeface="+mn-ea"/>
                          <a:cs typeface="Arial" panose="020B0604020202020204" pitchFamily="34" charset="0"/>
                        </a:rPr>
                        <a:t>is</a:t>
                      </a:r>
                      <a:r>
                        <a:rPr lang="fr-CA" sz="1600" kern="1200" dirty="0">
                          <a:solidFill>
                            <a:schemeClr val="dk1"/>
                          </a:solidFill>
                          <a:latin typeface="Arial" panose="020B0604020202020204" pitchFamily="34" charset="0"/>
                          <a:ea typeface="+mn-ea"/>
                          <a:cs typeface="Arial" panose="020B0604020202020204" pitchFamily="34" charset="0"/>
                        </a:rPr>
                        <a:t> </a:t>
                      </a:r>
                      <a:r>
                        <a:rPr lang="fr-CA" sz="1600" kern="1200" dirty="0" err="1">
                          <a:solidFill>
                            <a:schemeClr val="dk1"/>
                          </a:solidFill>
                          <a:latin typeface="Arial" panose="020B0604020202020204" pitchFamily="34" charset="0"/>
                          <a:ea typeface="+mn-ea"/>
                          <a:cs typeface="Arial" panose="020B0604020202020204" pitchFamily="34" charset="0"/>
                        </a:rPr>
                        <a:t>sun</a:t>
                      </a:r>
                      <a:endParaRPr lang="en-US" sz="160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6913300"/>
                  </a:ext>
                </a:extLst>
              </a:tr>
              <a:tr h="370840">
                <a:tc>
                  <a:txBody>
                    <a:bodyPr/>
                    <a:lstStyle/>
                    <a:p>
                      <a:pPr marL="0" algn="l" defTabSz="914400" rtl="0" eaLnBrk="1" latinLnBrk="0" hangingPunct="1"/>
                      <a:r>
                        <a:rPr lang="fr-CA" sz="1600" kern="1200" dirty="0">
                          <a:solidFill>
                            <a:schemeClr val="dk1"/>
                          </a:solidFill>
                          <a:latin typeface="Arial" panose="020B0604020202020204" pitchFamily="34" charset="0"/>
                          <a:ea typeface="+mn-ea"/>
                          <a:cs typeface="Arial" panose="020B0604020202020204" pitchFamily="34" charset="0"/>
                        </a:rPr>
                        <a:t>il fait froid / </a:t>
                      </a:r>
                      <a:r>
                        <a:rPr lang="fr-CA" sz="1600" kern="1200" dirty="0" err="1">
                          <a:solidFill>
                            <a:schemeClr val="dk1"/>
                          </a:solidFill>
                          <a:latin typeface="Arial" panose="020B0604020202020204" pitchFamily="34" charset="0"/>
                          <a:ea typeface="+mn-ea"/>
                          <a:cs typeface="Arial" panose="020B0604020202020204" pitchFamily="34" charset="0"/>
                        </a:rPr>
                        <a:t>it</a:t>
                      </a:r>
                      <a:r>
                        <a:rPr lang="fr-CA" sz="1600" kern="1200" dirty="0">
                          <a:solidFill>
                            <a:schemeClr val="dk1"/>
                          </a:solidFill>
                          <a:latin typeface="Arial" panose="020B0604020202020204" pitchFamily="34" charset="0"/>
                          <a:ea typeface="+mn-ea"/>
                          <a:cs typeface="Arial" panose="020B0604020202020204" pitchFamily="34" charset="0"/>
                        </a:rPr>
                        <a:t> </a:t>
                      </a:r>
                      <a:r>
                        <a:rPr lang="fr-CA" sz="1600" kern="1200" dirty="0" err="1">
                          <a:solidFill>
                            <a:schemeClr val="dk1"/>
                          </a:solidFill>
                          <a:latin typeface="Arial" panose="020B0604020202020204" pitchFamily="34" charset="0"/>
                          <a:ea typeface="+mn-ea"/>
                          <a:cs typeface="Arial" panose="020B0604020202020204" pitchFamily="34" charset="0"/>
                        </a:rPr>
                        <a:t>is</a:t>
                      </a:r>
                      <a:r>
                        <a:rPr lang="fr-CA" sz="1600" kern="1200" dirty="0">
                          <a:solidFill>
                            <a:schemeClr val="dk1"/>
                          </a:solidFill>
                          <a:latin typeface="Arial" panose="020B0604020202020204" pitchFamily="34" charset="0"/>
                          <a:ea typeface="+mn-ea"/>
                          <a:cs typeface="Arial" panose="020B0604020202020204" pitchFamily="34" charset="0"/>
                        </a:rPr>
                        <a:t> cold</a:t>
                      </a:r>
                      <a:endParaRPr lang="en-US" sz="1600"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endParaRPr lang="en-US" sz="1600" kern="1200">
                        <a:solidFill>
                          <a:schemeClr val="dk1"/>
                        </a:solidFill>
                        <a:latin typeface="Arial" panose="020B0604020202020204" pitchFamily="34" charset="0"/>
                        <a:ea typeface="+mn-ea"/>
                        <a:cs typeface="Arial" panose="020B0604020202020204" pitchFamily="34" charset="0"/>
                      </a:endParaRPr>
                    </a:p>
                  </a:txBody>
                  <a:tcPr/>
                </a:tc>
                <a:tc>
                  <a:txBody>
                    <a:bodyPr/>
                    <a:lstStyle/>
                    <a:p>
                      <a:r>
                        <a:rPr lang="fr-CA" sz="1600" kern="1200" dirty="0">
                          <a:solidFill>
                            <a:schemeClr val="dk1"/>
                          </a:solidFill>
                          <a:latin typeface="Arial" panose="020B0604020202020204" pitchFamily="34" charset="0"/>
                          <a:ea typeface="+mn-ea"/>
                          <a:cs typeface="Arial" panose="020B0604020202020204" pitchFamily="34" charset="0"/>
                        </a:rPr>
                        <a:t>il y a des nuages /</a:t>
                      </a:r>
                      <a:r>
                        <a:rPr lang="fr-CA" sz="1600" kern="1200" dirty="0" err="1">
                          <a:solidFill>
                            <a:schemeClr val="dk1"/>
                          </a:solidFill>
                          <a:latin typeface="Arial" panose="020B0604020202020204" pitchFamily="34" charset="0"/>
                          <a:ea typeface="+mn-ea"/>
                          <a:cs typeface="Arial" panose="020B0604020202020204" pitchFamily="34" charset="0"/>
                        </a:rPr>
                        <a:t>there</a:t>
                      </a:r>
                      <a:r>
                        <a:rPr lang="fr-CA" sz="1600" kern="1200" dirty="0">
                          <a:solidFill>
                            <a:schemeClr val="dk1"/>
                          </a:solidFill>
                          <a:latin typeface="Arial" panose="020B0604020202020204" pitchFamily="34" charset="0"/>
                          <a:ea typeface="+mn-ea"/>
                          <a:cs typeface="Arial" panose="020B0604020202020204" pitchFamily="34" charset="0"/>
                        </a:rPr>
                        <a:t> are </a:t>
                      </a:r>
                      <a:r>
                        <a:rPr lang="fr-CA" sz="1600" kern="1200" dirty="0" err="1">
                          <a:solidFill>
                            <a:schemeClr val="dk1"/>
                          </a:solidFill>
                          <a:latin typeface="Arial" panose="020B0604020202020204" pitchFamily="34" charset="0"/>
                          <a:ea typeface="+mn-ea"/>
                          <a:cs typeface="Arial" panose="020B0604020202020204" pitchFamily="34" charset="0"/>
                        </a:rPr>
                        <a:t>clouds</a:t>
                      </a:r>
                      <a:endParaRPr lang="en-US" sz="160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37978167"/>
                  </a:ext>
                </a:extLst>
              </a:tr>
            </a:tbl>
          </a:graphicData>
        </a:graphic>
      </p:graphicFrame>
      <p:pic>
        <p:nvPicPr>
          <p:cNvPr id="3" name="Recorded Sound">
            <a:hlinkClick r:id="" action="ppaction://media"/>
            <a:extLst>
              <a:ext uri="{FF2B5EF4-FFF2-40B4-BE49-F238E27FC236}">
                <a16:creationId xmlns:a16="http://schemas.microsoft.com/office/drawing/2014/main" id="{33E9A7EA-E0FE-4E91-BA35-25AB9945C75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751721" y="1894101"/>
            <a:ext cx="487363" cy="487363"/>
          </a:xfrm>
          <a:prstGeom prst="rect">
            <a:avLst/>
          </a:prstGeom>
        </p:spPr>
      </p:pic>
    </p:spTree>
    <p:extLst>
      <p:ext uri="{BB962C8B-B14F-4D97-AF65-F5344CB8AC3E}">
        <p14:creationId xmlns:p14="http://schemas.microsoft.com/office/powerpoint/2010/main" val="57738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a:xfrm>
            <a:off x="1065212" y="286138"/>
            <a:ext cx="10058402" cy="1219200"/>
          </a:xfrm>
        </p:spPr>
        <p:txBody>
          <a:bodyPr/>
          <a:lstStyle/>
          <a:p>
            <a:pPr algn="ctr"/>
            <a:r>
              <a:rPr lang="fr-CA" dirty="0"/>
              <a:t>La Météo/ the </a:t>
            </a:r>
            <a:r>
              <a:rPr lang="fr-CA" dirty="0" err="1"/>
              <a:t>weather</a:t>
            </a:r>
            <a:endParaRPr lang="en-US" dirty="0"/>
          </a:p>
        </p:txBody>
      </p:sp>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1069848" y="1775818"/>
            <a:ext cx="10058400" cy="2824174"/>
          </a:xfrm>
        </p:spPr>
        <p:txBody>
          <a:bodyPr>
            <a:normAutofit/>
          </a:bodyPr>
          <a:lstStyle/>
          <a:p>
            <a:pPr lvl="1"/>
            <a:endParaRPr lang="fr-CA" dirty="0">
              <a:latin typeface="Arial" panose="020B0604020202020204" pitchFamily="34" charset="0"/>
              <a:cs typeface="Arial" panose="020B0604020202020204" pitchFamily="34" charset="0"/>
            </a:endParaRPr>
          </a:p>
          <a:p>
            <a:pPr lvl="1"/>
            <a:r>
              <a:rPr lang="fr-CA" dirty="0">
                <a:latin typeface="Arial" panose="020B0604020202020204" pitchFamily="34" charset="0"/>
                <a:cs typeface="Arial" panose="020B0604020202020204" pitchFamily="34" charset="0"/>
              </a:rPr>
              <a:t>La négation</a:t>
            </a:r>
          </a:p>
        </p:txBody>
      </p:sp>
      <p:graphicFrame>
        <p:nvGraphicFramePr>
          <p:cNvPr id="30" name="Table 29">
            <a:extLst>
              <a:ext uri="{FF2B5EF4-FFF2-40B4-BE49-F238E27FC236}">
                <a16:creationId xmlns:a16="http://schemas.microsoft.com/office/drawing/2014/main" id="{C6C7E038-3B98-415B-AD07-7AE4816BCA9F}"/>
              </a:ext>
            </a:extLst>
          </p:cNvPr>
          <p:cNvGraphicFramePr>
            <a:graphicFrameLocks noGrp="1"/>
          </p:cNvGraphicFramePr>
          <p:nvPr>
            <p:extLst>
              <p:ext uri="{D42A27DB-BD31-4B8C-83A1-F6EECF244321}">
                <p14:modId xmlns:p14="http://schemas.microsoft.com/office/powerpoint/2010/main" val="945422791"/>
              </p:ext>
            </p:extLst>
          </p:nvPr>
        </p:nvGraphicFramePr>
        <p:xfrm>
          <a:off x="460372" y="3257592"/>
          <a:ext cx="10428514" cy="1483360"/>
        </p:xfrm>
        <a:graphic>
          <a:graphicData uri="http://schemas.openxmlformats.org/drawingml/2006/table">
            <a:tbl>
              <a:tblPr firstRow="1" bandRow="1">
                <a:tableStyleId>{5C22544A-7EE6-4342-B048-85BDC9FD1C3A}</a:tableStyleId>
              </a:tblPr>
              <a:tblGrid>
                <a:gridCol w="3456128">
                  <a:extLst>
                    <a:ext uri="{9D8B030D-6E8A-4147-A177-3AD203B41FA5}">
                      <a16:colId xmlns:a16="http://schemas.microsoft.com/office/drawing/2014/main" val="2668967739"/>
                    </a:ext>
                  </a:extLst>
                </a:gridCol>
                <a:gridCol w="2411432">
                  <a:extLst>
                    <a:ext uri="{9D8B030D-6E8A-4147-A177-3AD203B41FA5}">
                      <a16:colId xmlns:a16="http://schemas.microsoft.com/office/drawing/2014/main" val="1241297037"/>
                    </a:ext>
                  </a:extLst>
                </a:gridCol>
                <a:gridCol w="4560954">
                  <a:extLst>
                    <a:ext uri="{9D8B030D-6E8A-4147-A177-3AD203B41FA5}">
                      <a16:colId xmlns:a16="http://schemas.microsoft.com/office/drawing/2014/main" val="2863918979"/>
                    </a:ext>
                  </a:extLst>
                </a:gridCol>
              </a:tblGrid>
              <a:tr h="370840">
                <a:tc>
                  <a:txBody>
                    <a:bodyPr/>
                    <a:lstStyle/>
                    <a:p>
                      <a:pPr algn="ctr"/>
                      <a:r>
                        <a:rPr lang="fr-CA" b="1" dirty="0">
                          <a:solidFill>
                            <a:schemeClr val="tx1"/>
                          </a:solidFill>
                          <a:latin typeface="Arial" panose="020B0604020202020204" pitchFamily="34" charset="0"/>
                          <a:cs typeface="Arial" panose="020B0604020202020204" pitchFamily="34" charset="0"/>
                        </a:rPr>
                        <a:t>il + ne+ fait + pas +adjectif </a:t>
                      </a:r>
                      <a:endParaRPr lang="en-US" b="1" dirty="0">
                        <a:solidFill>
                          <a:schemeClr val="tx1"/>
                        </a:solidFill>
                      </a:endParaRPr>
                    </a:p>
                  </a:txBody>
                  <a:tcPr/>
                </a:tc>
                <a:tc>
                  <a:txBody>
                    <a:bodyPr/>
                    <a:lstStyle/>
                    <a:p>
                      <a:pPr algn="ctr"/>
                      <a:r>
                        <a:rPr lang="fr-CA" b="1" dirty="0" err="1">
                          <a:solidFill>
                            <a:schemeClr val="tx1"/>
                          </a:solidFill>
                          <a:latin typeface="Arial" panose="020B0604020202020204" pitchFamily="34" charset="0"/>
                          <a:cs typeface="Arial" panose="020B0604020202020204" pitchFamily="34" charset="0"/>
                        </a:rPr>
                        <a:t>il+ne</a:t>
                      </a:r>
                      <a:r>
                        <a:rPr lang="fr-CA" b="1" dirty="0">
                          <a:solidFill>
                            <a:schemeClr val="tx1"/>
                          </a:solidFill>
                          <a:latin typeface="Arial" panose="020B0604020202020204" pitchFamily="34" charset="0"/>
                          <a:cs typeface="Arial" panose="020B0604020202020204" pitchFamily="34" charset="0"/>
                        </a:rPr>
                        <a:t> +verbe+ pas</a:t>
                      </a:r>
                      <a:endParaRPr lang="en-US" b="1" dirty="0">
                        <a:solidFill>
                          <a:schemeClr val="tx1"/>
                        </a:solidFill>
                      </a:endParaRPr>
                    </a:p>
                  </a:txBody>
                  <a:tcPr/>
                </a:tc>
                <a:tc>
                  <a:txBody>
                    <a:bodyPr/>
                    <a:lstStyle/>
                    <a:p>
                      <a:pPr algn="ctr"/>
                      <a:r>
                        <a:rPr lang="fr-CA" b="1" dirty="0" err="1">
                          <a:solidFill>
                            <a:schemeClr val="tx1"/>
                          </a:solidFill>
                          <a:latin typeface="Arial" panose="020B0604020202020204" pitchFamily="34" charset="0"/>
                          <a:cs typeface="Arial" panose="020B0604020202020204" pitchFamily="34" charset="0"/>
                        </a:rPr>
                        <a:t>Il+ne</a:t>
                      </a:r>
                      <a:r>
                        <a:rPr lang="fr-CA" b="1" dirty="0">
                          <a:solidFill>
                            <a:schemeClr val="tx1"/>
                          </a:solidFill>
                          <a:latin typeface="Arial" panose="020B0604020202020204" pitchFamily="34" charset="0"/>
                          <a:cs typeface="Arial" panose="020B0604020202020204" pitchFamily="34" charset="0"/>
                        </a:rPr>
                        <a:t>+ y a+ pas de +nom</a:t>
                      </a:r>
                      <a:endParaRPr lang="en-US" b="1" dirty="0">
                        <a:solidFill>
                          <a:schemeClr val="tx1"/>
                        </a:solidFill>
                      </a:endParaRPr>
                    </a:p>
                  </a:txBody>
                  <a:tcPr/>
                </a:tc>
                <a:extLst>
                  <a:ext uri="{0D108BD9-81ED-4DB2-BD59-A6C34878D82A}">
                    <a16:rowId xmlns:a16="http://schemas.microsoft.com/office/drawing/2014/main" val="3184392262"/>
                  </a:ext>
                </a:extLst>
              </a:tr>
              <a:tr h="370840">
                <a:tc>
                  <a:txBody>
                    <a:bodyPr/>
                    <a:lstStyle/>
                    <a:p>
                      <a:r>
                        <a:rPr lang="fr-CA" sz="1600" dirty="0">
                          <a:latin typeface="Arial" panose="020B0604020202020204" pitchFamily="34" charset="0"/>
                          <a:cs typeface="Arial" panose="020B0604020202020204" pitchFamily="34" charset="0"/>
                        </a:rPr>
                        <a:t>Il ne fait pas beau</a:t>
                      </a:r>
                      <a:endParaRPr lang="en-US" sz="1600" dirty="0">
                        <a:latin typeface="Arial" panose="020B0604020202020204" pitchFamily="34" charset="0"/>
                        <a:cs typeface="Arial" panose="020B0604020202020204" pitchFamily="34" charset="0"/>
                      </a:endParaRPr>
                    </a:p>
                  </a:txBody>
                  <a:tcPr/>
                </a:tc>
                <a:tc>
                  <a:txBody>
                    <a:bodyPr/>
                    <a:lstStyle/>
                    <a:p>
                      <a:r>
                        <a:rPr lang="fr-CA" sz="1600" kern="1200" dirty="0">
                          <a:solidFill>
                            <a:schemeClr val="dk1"/>
                          </a:solidFill>
                          <a:latin typeface="Arial" panose="020B0604020202020204" pitchFamily="34" charset="0"/>
                          <a:ea typeface="+mn-ea"/>
                          <a:cs typeface="Arial" panose="020B0604020202020204" pitchFamily="34" charset="0"/>
                        </a:rPr>
                        <a:t>Il ne neige pas</a:t>
                      </a:r>
                      <a:endParaRPr lang="en-US" sz="1600"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r>
                        <a:rPr lang="fr-CA" sz="1600" kern="1200" dirty="0">
                          <a:solidFill>
                            <a:schemeClr val="dk1"/>
                          </a:solidFill>
                          <a:latin typeface="Arial" panose="020B0604020202020204" pitchFamily="34" charset="0"/>
                          <a:ea typeface="+mn-ea"/>
                          <a:cs typeface="Arial" panose="020B0604020202020204" pitchFamily="34" charset="0"/>
                        </a:rPr>
                        <a:t>il n’y a pas </a:t>
                      </a:r>
                      <a:r>
                        <a:rPr lang="fr-CA" sz="1600" b="1" kern="1200" dirty="0">
                          <a:solidFill>
                            <a:schemeClr val="dk1"/>
                          </a:solidFill>
                          <a:latin typeface="Arial" panose="020B0604020202020204" pitchFamily="34" charset="0"/>
                          <a:ea typeface="+mn-ea"/>
                          <a:cs typeface="Arial" panose="020B0604020202020204" pitchFamily="34" charset="0"/>
                        </a:rPr>
                        <a:t>de</a:t>
                      </a:r>
                      <a:r>
                        <a:rPr lang="fr-CA" sz="1600" kern="1200" dirty="0">
                          <a:solidFill>
                            <a:schemeClr val="dk1"/>
                          </a:solidFill>
                          <a:latin typeface="Arial" panose="020B0604020202020204" pitchFamily="34" charset="0"/>
                          <a:ea typeface="+mn-ea"/>
                          <a:cs typeface="Arial" panose="020B0604020202020204" pitchFamily="34" charset="0"/>
                        </a:rPr>
                        <a:t> pluie </a:t>
                      </a:r>
                      <a:endParaRPr lang="en-US" sz="160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70387250"/>
                  </a:ext>
                </a:extLst>
              </a:tr>
              <a:tr h="370840">
                <a:tc>
                  <a:txBody>
                    <a:bodyPr/>
                    <a:lstStyle/>
                    <a:p>
                      <a:r>
                        <a:rPr lang="fr-CA" sz="1600" dirty="0">
                          <a:latin typeface="Arial" panose="020B0604020202020204" pitchFamily="34" charset="0"/>
                          <a:cs typeface="Arial" panose="020B0604020202020204" pitchFamily="34" charset="0"/>
                        </a:rPr>
                        <a:t>il ne fait pas nuageux</a:t>
                      </a:r>
                      <a:endParaRPr lang="en-US" sz="1600" dirty="0">
                        <a:latin typeface="Arial" panose="020B0604020202020204" pitchFamily="34" charset="0"/>
                        <a:cs typeface="Arial" panose="020B0604020202020204" pitchFamily="34" charset="0"/>
                      </a:endParaRPr>
                    </a:p>
                  </a:txBody>
                  <a:tcPr/>
                </a:tc>
                <a:tc>
                  <a:txBody>
                    <a:bodyPr/>
                    <a:lstStyle/>
                    <a:p>
                      <a:r>
                        <a:rPr lang="fr-CA" sz="1600" kern="1200" dirty="0">
                          <a:solidFill>
                            <a:schemeClr val="dk1"/>
                          </a:solidFill>
                          <a:latin typeface="Arial" panose="020B0604020202020204" pitchFamily="34" charset="0"/>
                          <a:ea typeface="+mn-ea"/>
                          <a:cs typeface="Arial" panose="020B0604020202020204" pitchFamily="34" charset="0"/>
                        </a:rPr>
                        <a:t>il ne pleut pas</a:t>
                      </a:r>
                      <a:endParaRPr lang="en-US" sz="1600"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r>
                        <a:rPr lang="fr-CA" sz="1600" kern="1200" dirty="0">
                          <a:solidFill>
                            <a:schemeClr val="dk1"/>
                          </a:solidFill>
                          <a:latin typeface="Arial" panose="020B0604020202020204" pitchFamily="34" charset="0"/>
                          <a:ea typeface="+mn-ea"/>
                          <a:cs typeface="Arial" panose="020B0604020202020204" pitchFamily="34" charset="0"/>
                        </a:rPr>
                        <a:t>il n’y a pas </a:t>
                      </a:r>
                      <a:r>
                        <a:rPr lang="fr-CA" sz="1600" b="1" kern="1200" dirty="0">
                          <a:solidFill>
                            <a:schemeClr val="dk1"/>
                          </a:solidFill>
                          <a:latin typeface="Arial" panose="020B0604020202020204" pitchFamily="34" charset="0"/>
                          <a:ea typeface="+mn-ea"/>
                          <a:cs typeface="Arial" panose="020B0604020202020204" pitchFamily="34" charset="0"/>
                        </a:rPr>
                        <a:t>de </a:t>
                      </a:r>
                      <a:r>
                        <a:rPr lang="fr-CA" sz="1600" kern="1200" dirty="0">
                          <a:solidFill>
                            <a:schemeClr val="dk1"/>
                          </a:solidFill>
                          <a:latin typeface="Arial" panose="020B0604020202020204" pitchFamily="34" charset="0"/>
                          <a:ea typeface="+mn-ea"/>
                          <a:cs typeface="Arial" panose="020B0604020202020204" pitchFamily="34" charset="0"/>
                        </a:rPr>
                        <a:t>soleil </a:t>
                      </a:r>
                      <a:endParaRPr lang="en-US" sz="160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736913300"/>
                  </a:ext>
                </a:extLst>
              </a:tr>
              <a:tr h="370840">
                <a:tc>
                  <a:txBody>
                    <a:bodyPr/>
                    <a:lstStyle/>
                    <a:p>
                      <a:pPr marL="0" algn="l" defTabSz="914400" rtl="0" eaLnBrk="1" latinLnBrk="0" hangingPunct="1"/>
                      <a:r>
                        <a:rPr lang="fr-CA" sz="1600" kern="1200" dirty="0">
                          <a:solidFill>
                            <a:schemeClr val="dk1"/>
                          </a:solidFill>
                          <a:latin typeface="Arial" panose="020B0604020202020204" pitchFamily="34" charset="0"/>
                          <a:ea typeface="+mn-ea"/>
                          <a:cs typeface="Arial" panose="020B0604020202020204" pitchFamily="34" charset="0"/>
                        </a:rPr>
                        <a:t>il ne fait pas froid</a:t>
                      </a:r>
                      <a:endParaRPr lang="en-US" sz="1600"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endParaRPr lang="en-US" sz="1600" kern="1200">
                        <a:solidFill>
                          <a:schemeClr val="dk1"/>
                        </a:solidFill>
                        <a:latin typeface="Arial" panose="020B0604020202020204" pitchFamily="34" charset="0"/>
                        <a:ea typeface="+mn-ea"/>
                        <a:cs typeface="Arial" panose="020B0604020202020204" pitchFamily="34" charset="0"/>
                      </a:endParaRPr>
                    </a:p>
                  </a:txBody>
                  <a:tcPr/>
                </a:tc>
                <a:tc>
                  <a:txBody>
                    <a:bodyPr/>
                    <a:lstStyle/>
                    <a:p>
                      <a:r>
                        <a:rPr lang="fr-CA" sz="1600" kern="1200" dirty="0">
                          <a:solidFill>
                            <a:schemeClr val="dk1"/>
                          </a:solidFill>
                          <a:latin typeface="Arial" panose="020B0604020202020204" pitchFamily="34" charset="0"/>
                          <a:ea typeface="+mn-ea"/>
                          <a:cs typeface="Arial" panose="020B0604020202020204" pitchFamily="34" charset="0"/>
                        </a:rPr>
                        <a:t>il n’y a pas </a:t>
                      </a:r>
                      <a:r>
                        <a:rPr lang="fr-CA" sz="1600" b="1" kern="1200" dirty="0">
                          <a:solidFill>
                            <a:schemeClr val="dk1"/>
                          </a:solidFill>
                          <a:latin typeface="Arial" panose="020B0604020202020204" pitchFamily="34" charset="0"/>
                          <a:ea typeface="+mn-ea"/>
                          <a:cs typeface="Arial" panose="020B0604020202020204" pitchFamily="34" charset="0"/>
                        </a:rPr>
                        <a:t>de </a:t>
                      </a:r>
                      <a:r>
                        <a:rPr lang="fr-CA" sz="1600" kern="1200" dirty="0">
                          <a:solidFill>
                            <a:schemeClr val="dk1"/>
                          </a:solidFill>
                          <a:latin typeface="Arial" panose="020B0604020202020204" pitchFamily="34" charset="0"/>
                          <a:ea typeface="+mn-ea"/>
                          <a:cs typeface="Arial" panose="020B0604020202020204" pitchFamily="34" charset="0"/>
                        </a:rPr>
                        <a:t>nuages</a:t>
                      </a:r>
                      <a:endParaRPr lang="en-US" sz="160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37978167"/>
                  </a:ext>
                </a:extLst>
              </a:tr>
            </a:tbl>
          </a:graphicData>
        </a:graphic>
      </p:graphicFrame>
      <p:pic>
        <p:nvPicPr>
          <p:cNvPr id="3" name="Recorded Sound">
            <a:hlinkClick r:id="" action="ppaction://media"/>
            <a:extLst>
              <a:ext uri="{FF2B5EF4-FFF2-40B4-BE49-F238E27FC236}">
                <a16:creationId xmlns:a16="http://schemas.microsoft.com/office/drawing/2014/main" id="{B3EA8372-8489-4B8B-A95A-764E3FF8AAD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663288" y="2029342"/>
            <a:ext cx="487363" cy="487363"/>
          </a:xfrm>
          <a:prstGeom prst="rect">
            <a:avLst/>
          </a:prstGeom>
        </p:spPr>
      </p:pic>
    </p:spTree>
    <p:extLst>
      <p:ext uri="{BB962C8B-B14F-4D97-AF65-F5344CB8AC3E}">
        <p14:creationId xmlns:p14="http://schemas.microsoft.com/office/powerpoint/2010/main" val="292613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4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p:txBody>
          <a:bodyPr/>
          <a:lstStyle/>
          <a:p>
            <a:pPr algn="ctr"/>
            <a:r>
              <a:rPr lang="fr-CA" dirty="0"/>
              <a:t>Prépositions </a:t>
            </a:r>
            <a:r>
              <a:rPr lang="fr-CA" dirty="0" err="1"/>
              <a:t>with</a:t>
            </a:r>
            <a:r>
              <a:rPr lang="fr-CA" dirty="0"/>
              <a:t> countries/</a:t>
            </a:r>
            <a:r>
              <a:rPr lang="fr-CA" dirty="0" err="1"/>
              <a:t>region</a:t>
            </a:r>
            <a:r>
              <a:rPr lang="fr-CA" dirty="0"/>
              <a:t>/</a:t>
            </a:r>
            <a:r>
              <a:rPr lang="fr-CA" dirty="0" err="1"/>
              <a:t>cities</a:t>
            </a:r>
            <a:endParaRPr lang="en-US" dirty="0"/>
          </a:p>
        </p:txBody>
      </p:sp>
      <p:sp>
        <p:nvSpPr>
          <p:cNvPr id="12" name="Content Placeholder 11">
            <a:extLst>
              <a:ext uri="{FF2B5EF4-FFF2-40B4-BE49-F238E27FC236}">
                <a16:creationId xmlns:a16="http://schemas.microsoft.com/office/drawing/2014/main" id="{87DDA648-57DD-4B3E-BA50-244C2AF85FBA}"/>
              </a:ext>
            </a:extLst>
          </p:cNvPr>
          <p:cNvSpPr>
            <a:spLocks noGrp="1"/>
          </p:cNvSpPr>
          <p:nvPr>
            <p:ph idx="1"/>
          </p:nvPr>
        </p:nvSpPr>
        <p:spPr>
          <a:xfrm>
            <a:off x="1065214" y="1632857"/>
            <a:ext cx="10058400" cy="4348843"/>
          </a:xfrm>
        </p:spPr>
        <p:txBody>
          <a:bodyPr/>
          <a:lstStyle/>
          <a:p>
            <a:endParaRPr lang="en-US" sz="1700" dirty="0">
              <a:latin typeface="Arial" panose="020B0604020202020204" pitchFamily="34" charset="0"/>
              <a:cs typeface="Arial" panose="020B0604020202020204" pitchFamily="34" charset="0"/>
            </a:endParaRPr>
          </a:p>
          <a:p>
            <a:r>
              <a:rPr lang="en-US" sz="1700" dirty="0">
                <a:latin typeface="Arial" panose="020B0604020202020204" pitchFamily="34" charset="0"/>
                <a:cs typeface="Arial" panose="020B0604020202020204" pitchFamily="34" charset="0"/>
              </a:rPr>
              <a:t>Prepositions are used in expressions which relate where you are, where you are going and where you are coming from. The preposition used in such expressions depends on the geographic location discussed.</a:t>
            </a:r>
          </a:p>
          <a:p>
            <a:endParaRPr lang="en-US" sz="1700" dirty="0">
              <a:latin typeface="Arial" panose="020B0604020202020204" pitchFamily="34" charset="0"/>
              <a:cs typeface="Arial" panose="020B0604020202020204" pitchFamily="34" charset="0"/>
            </a:endParaRPr>
          </a:p>
        </p:txBody>
      </p:sp>
      <p:graphicFrame>
        <p:nvGraphicFramePr>
          <p:cNvPr id="16" name="Table 15">
            <a:extLst>
              <a:ext uri="{FF2B5EF4-FFF2-40B4-BE49-F238E27FC236}">
                <a16:creationId xmlns:a16="http://schemas.microsoft.com/office/drawing/2014/main" id="{31DA5BFC-EFA4-4BAE-87A2-33900A6D05D8}"/>
              </a:ext>
            </a:extLst>
          </p:cNvPr>
          <p:cNvGraphicFramePr>
            <a:graphicFrameLocks noGrp="1"/>
          </p:cNvGraphicFramePr>
          <p:nvPr>
            <p:extLst>
              <p:ext uri="{D42A27DB-BD31-4B8C-83A1-F6EECF244321}">
                <p14:modId xmlns:p14="http://schemas.microsoft.com/office/powerpoint/2010/main" val="3124001430"/>
              </p:ext>
            </p:extLst>
          </p:nvPr>
        </p:nvGraphicFramePr>
        <p:xfrm>
          <a:off x="554130" y="3006345"/>
          <a:ext cx="10498461" cy="3515360"/>
        </p:xfrm>
        <a:graphic>
          <a:graphicData uri="http://schemas.openxmlformats.org/drawingml/2006/table">
            <a:tbl>
              <a:tblPr firstRow="1" bandRow="1">
                <a:tableStyleId>{5C22544A-7EE6-4342-B048-85BDC9FD1C3A}</a:tableStyleId>
              </a:tblPr>
              <a:tblGrid>
                <a:gridCol w="3499487">
                  <a:extLst>
                    <a:ext uri="{9D8B030D-6E8A-4147-A177-3AD203B41FA5}">
                      <a16:colId xmlns:a16="http://schemas.microsoft.com/office/drawing/2014/main" val="1049885110"/>
                    </a:ext>
                  </a:extLst>
                </a:gridCol>
                <a:gridCol w="3499487">
                  <a:extLst>
                    <a:ext uri="{9D8B030D-6E8A-4147-A177-3AD203B41FA5}">
                      <a16:colId xmlns:a16="http://schemas.microsoft.com/office/drawing/2014/main" val="2524622799"/>
                    </a:ext>
                  </a:extLst>
                </a:gridCol>
                <a:gridCol w="3499487">
                  <a:extLst>
                    <a:ext uri="{9D8B030D-6E8A-4147-A177-3AD203B41FA5}">
                      <a16:colId xmlns:a16="http://schemas.microsoft.com/office/drawing/2014/main" val="1147156053"/>
                    </a:ext>
                  </a:extLst>
                </a:gridCol>
              </a:tblGrid>
              <a:tr h="370840">
                <a:tc>
                  <a:txBody>
                    <a:bodyPr/>
                    <a:lstStyle/>
                    <a:p>
                      <a:pPr algn="l"/>
                      <a:r>
                        <a:rPr lang="fr-CA" sz="1800" kern="1200" dirty="0">
                          <a:solidFill>
                            <a:schemeClr val="dk1"/>
                          </a:solidFill>
                          <a:effectLst/>
                          <a:latin typeface="Arial" panose="020B0604020202020204" pitchFamily="34" charset="0"/>
                          <a:ea typeface="+mn-ea"/>
                          <a:cs typeface="Arial" panose="020B0604020202020204" pitchFamily="34" charset="0"/>
                        </a:rPr>
                        <a:t>No article </a:t>
                      </a:r>
                      <a:r>
                        <a:rPr lang="fr-CA" sz="1800" kern="1200" dirty="0" err="1">
                          <a:solidFill>
                            <a:schemeClr val="dk1"/>
                          </a:solidFill>
                          <a:effectLst/>
                          <a:latin typeface="Arial" panose="020B0604020202020204" pitchFamily="34" charset="0"/>
                          <a:ea typeface="+mn-ea"/>
                          <a:cs typeface="Arial" panose="020B0604020202020204" pitchFamily="34" charset="0"/>
                        </a:rPr>
                        <a:t>with</a:t>
                      </a:r>
                      <a:endParaRPr lang="en-US" sz="1800" kern="1200" dirty="0">
                        <a:solidFill>
                          <a:schemeClr val="dk1"/>
                        </a:solidFill>
                        <a:effectLst/>
                        <a:latin typeface="Arial" panose="020B0604020202020204" pitchFamily="34" charset="0"/>
                        <a:ea typeface="+mn-ea"/>
                        <a:cs typeface="Arial" panose="020B0604020202020204" pitchFamily="34" charset="0"/>
                      </a:endParaRP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kern="1200" dirty="0">
                          <a:solidFill>
                            <a:schemeClr val="dk1"/>
                          </a:solidFill>
                          <a:effectLst/>
                          <a:latin typeface="Arial" panose="020B0604020202020204" pitchFamily="34" charset="0"/>
                          <a:ea typeface="+mn-ea"/>
                          <a:cs typeface="Arial" panose="020B0604020202020204" pitchFamily="34" charset="0"/>
                        </a:rPr>
                        <a:t> </a:t>
                      </a:r>
                      <a:r>
                        <a:rPr lang="en-US" sz="1800" kern="1200" dirty="0">
                          <a:solidFill>
                            <a:schemeClr val="dk1"/>
                          </a:solidFill>
                          <a:effectLst/>
                          <a:latin typeface="Arial" panose="020B0604020202020204" pitchFamily="34" charset="0"/>
                          <a:ea typeface="+mn-ea"/>
                          <a:cs typeface="Arial" panose="020B0604020202020204" pitchFamily="34" charset="0"/>
                        </a:rPr>
                        <a:t>à – TO/IN</a:t>
                      </a: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Arial" panose="020B0604020202020204" pitchFamily="34" charset="0"/>
                          <a:ea typeface="+mn-ea"/>
                          <a:cs typeface="Arial" panose="020B0604020202020204" pitchFamily="34" charset="0"/>
                        </a:rPr>
                        <a:t>de (d’) - FROM</a:t>
                      </a:r>
                    </a:p>
                  </a:txBody>
                  <a:tcPr/>
                </a:tc>
                <a:extLst>
                  <a:ext uri="{0D108BD9-81ED-4DB2-BD59-A6C34878D82A}">
                    <a16:rowId xmlns:a16="http://schemas.microsoft.com/office/drawing/2014/main" val="322148053"/>
                  </a:ext>
                </a:extLst>
              </a:tr>
              <a:tr h="370840">
                <a:tc>
                  <a:txBody>
                    <a:bodyPr/>
                    <a:lstStyle/>
                    <a:p>
                      <a:pPr algn="l"/>
                      <a:r>
                        <a:rPr lang="en-US" dirty="0">
                          <a:effectLst/>
                          <a:latin typeface="Arial" panose="020B0604020202020204" pitchFamily="34" charset="0"/>
                          <a:cs typeface="Arial" panose="020B0604020202020204" pitchFamily="34" charset="0"/>
                        </a:rPr>
                        <a:t> cities (Paris, </a:t>
                      </a:r>
                      <a:r>
                        <a:rPr lang="en-US" dirty="0" err="1">
                          <a:effectLst/>
                          <a:latin typeface="Arial" panose="020B0604020202020204" pitchFamily="34" charset="0"/>
                          <a:cs typeface="Arial" panose="020B0604020202020204" pitchFamily="34" charset="0"/>
                        </a:rPr>
                        <a:t>Londres</a:t>
                      </a:r>
                      <a:r>
                        <a:rPr lang="en-US" dirty="0">
                          <a:effectLst/>
                          <a:latin typeface="Arial" panose="020B0604020202020204" pitchFamily="34" charset="0"/>
                          <a:cs typeface="Arial" panose="020B0604020202020204" pitchFamily="34" charset="0"/>
                        </a:rPr>
                        <a:t>, Austin)</a:t>
                      </a:r>
                      <a:endParaRPr lang="en-US" dirty="0">
                        <a:solidFill>
                          <a:srgbClr val="303030"/>
                        </a:solidFill>
                        <a:effectLst/>
                        <a:latin typeface="Arial" panose="020B0604020202020204" pitchFamily="34" charset="0"/>
                        <a:cs typeface="Arial" panose="020B0604020202020204" pitchFamily="34" charset="0"/>
                      </a:endParaRPr>
                    </a:p>
                  </a:txBody>
                  <a:tcPr marL="0" marR="0" marT="0" marB="0"/>
                </a:tc>
                <a:tc>
                  <a:txBody>
                    <a:bodyPr/>
                    <a:lstStyle/>
                    <a:p>
                      <a:pPr algn="l"/>
                      <a:r>
                        <a:rPr lang="en-US" dirty="0">
                          <a:effectLst/>
                          <a:latin typeface="Arial" panose="020B0604020202020204" pitchFamily="34" charset="0"/>
                          <a:cs typeface="Arial" panose="020B0604020202020204" pitchFamily="34" charset="0"/>
                        </a:rPr>
                        <a:t> à Paris</a:t>
                      </a:r>
                      <a:endParaRPr lang="en-US" dirty="0">
                        <a:solidFill>
                          <a:srgbClr val="303030"/>
                        </a:solidFill>
                        <a:effectLst/>
                        <a:latin typeface="Arial" panose="020B0604020202020204" pitchFamily="34" charset="0"/>
                        <a:cs typeface="Arial" panose="020B0604020202020204" pitchFamily="34" charset="0"/>
                      </a:endParaRPr>
                    </a:p>
                  </a:txBody>
                  <a:tcPr marL="0" marR="0" marT="0" marB="0"/>
                </a:tc>
                <a:tc>
                  <a:txBody>
                    <a:bodyPr/>
                    <a:lstStyle/>
                    <a:p>
                      <a:pPr algn="l"/>
                      <a:r>
                        <a:rPr lang="en-US">
                          <a:effectLst/>
                          <a:latin typeface="Arial" panose="020B0604020202020204" pitchFamily="34" charset="0"/>
                          <a:cs typeface="Arial" panose="020B0604020202020204" pitchFamily="34" charset="0"/>
                        </a:rPr>
                        <a:t>d'Austin</a:t>
                      </a:r>
                      <a:endParaRPr lang="en-US">
                        <a:solidFill>
                          <a:srgbClr val="303030"/>
                        </a:solidFill>
                        <a:effectLst/>
                        <a:latin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2214431713"/>
                  </a:ext>
                </a:extLst>
              </a:tr>
              <a:tr h="370840">
                <a:tc>
                  <a:txBody>
                    <a:bodyPr/>
                    <a:lstStyle/>
                    <a:p>
                      <a:pPr algn="l"/>
                      <a:r>
                        <a:rPr lang="en-US" dirty="0">
                          <a:effectLst/>
                          <a:latin typeface="Arial" panose="020B0604020202020204" pitchFamily="34" charset="0"/>
                          <a:cs typeface="Arial" panose="020B0604020202020204" pitchFamily="34" charset="0"/>
                        </a:rPr>
                        <a:t> certain islands (Cuba, Tahiti)</a:t>
                      </a:r>
                      <a:endParaRPr lang="en-US" dirty="0">
                        <a:solidFill>
                          <a:srgbClr val="303030"/>
                        </a:solidFill>
                        <a:effectLst/>
                        <a:latin typeface="Arial" panose="020B0604020202020204" pitchFamily="34" charset="0"/>
                        <a:cs typeface="Arial" panose="020B0604020202020204" pitchFamily="34" charset="0"/>
                      </a:endParaRPr>
                    </a:p>
                  </a:txBody>
                  <a:tcPr marL="0" marR="0" marT="0" marB="0"/>
                </a:tc>
                <a:tc>
                  <a:txBody>
                    <a:bodyPr/>
                    <a:lstStyle/>
                    <a:p>
                      <a:pPr algn="l"/>
                      <a:r>
                        <a:rPr lang="en-US" dirty="0">
                          <a:effectLst/>
                          <a:latin typeface="Arial" panose="020B0604020202020204" pitchFamily="34" charset="0"/>
                          <a:cs typeface="Arial" panose="020B0604020202020204" pitchFamily="34" charset="0"/>
                        </a:rPr>
                        <a:t> à Cuba</a:t>
                      </a:r>
                      <a:endParaRPr lang="en-US" dirty="0">
                        <a:solidFill>
                          <a:srgbClr val="303030"/>
                        </a:solidFill>
                        <a:effectLst/>
                        <a:latin typeface="Arial" panose="020B0604020202020204" pitchFamily="34" charset="0"/>
                        <a:cs typeface="Arial" panose="020B0604020202020204" pitchFamily="34" charset="0"/>
                      </a:endParaRPr>
                    </a:p>
                  </a:txBody>
                  <a:tcPr marL="0" marR="0" marT="0" marB="0"/>
                </a:tc>
                <a:tc>
                  <a:txBody>
                    <a:bodyPr/>
                    <a:lstStyle/>
                    <a:p>
                      <a:pPr algn="l"/>
                      <a:r>
                        <a:rPr lang="en-US" dirty="0">
                          <a:effectLst/>
                          <a:latin typeface="Arial" panose="020B0604020202020204" pitchFamily="34" charset="0"/>
                          <a:cs typeface="Arial" panose="020B0604020202020204" pitchFamily="34" charset="0"/>
                        </a:rPr>
                        <a:t>de Tahiti</a:t>
                      </a:r>
                      <a:endParaRPr lang="en-US" dirty="0">
                        <a:solidFill>
                          <a:srgbClr val="303030"/>
                        </a:solidFill>
                        <a:effectLst/>
                        <a:latin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32556218"/>
                  </a:ext>
                </a:extLst>
              </a:tr>
              <a:tr h="370840">
                <a:tc gridSpan="3">
                  <a:txBody>
                    <a:bodyPr/>
                    <a:lstStyle/>
                    <a:p>
                      <a:pPr algn="l"/>
                      <a:r>
                        <a:rPr lang="en-US" dirty="0">
                          <a:effectLst/>
                          <a:latin typeface="Arial" panose="020B0604020202020204" pitchFamily="34" charset="0"/>
                          <a:cs typeface="Arial" panose="020B0604020202020204" pitchFamily="34" charset="0"/>
                        </a:rPr>
                        <a:t> </a:t>
                      </a:r>
                      <a:endParaRPr lang="en-US" dirty="0">
                        <a:solidFill>
                          <a:srgbClr val="303030"/>
                        </a:solidFill>
                        <a:effectLst/>
                        <a:latin typeface="Arial" panose="020B0604020202020204" pitchFamily="34" charset="0"/>
                        <a:cs typeface="Arial" panose="020B0604020202020204" pitchFamily="34" charset="0"/>
                      </a:endParaRPr>
                    </a:p>
                  </a:txBody>
                  <a:tcPr marL="0" marR="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98485437"/>
                  </a:ext>
                </a:extLst>
              </a:tr>
              <a:tr h="370840">
                <a:tc>
                  <a:txBody>
                    <a:bodyPr/>
                    <a:lstStyle/>
                    <a:p>
                      <a:pPr algn="l"/>
                      <a:r>
                        <a:rPr lang="en-US" dirty="0">
                          <a:effectLst/>
                          <a:latin typeface="Arial" panose="020B0604020202020204" pitchFamily="34" charset="0"/>
                          <a:cs typeface="Arial" panose="020B0604020202020204" pitchFamily="34" charset="0"/>
                        </a:rPr>
                        <a:t> </a:t>
                      </a:r>
                      <a:r>
                        <a:rPr lang="en-US" b="1" dirty="0">
                          <a:effectLst/>
                          <a:latin typeface="Arial" panose="020B0604020202020204" pitchFamily="34" charset="0"/>
                          <a:cs typeface="Arial" panose="020B0604020202020204" pitchFamily="34" charset="0"/>
                        </a:rPr>
                        <a:t>feminine article (usually nouns ending in -e)</a:t>
                      </a:r>
                      <a:endParaRPr lang="en-US" b="1" dirty="0">
                        <a:solidFill>
                          <a:srgbClr val="303030"/>
                        </a:solidFill>
                        <a:effectLst/>
                        <a:latin typeface="Arial" panose="020B0604020202020204" pitchFamily="34" charset="0"/>
                        <a:cs typeface="Arial" panose="020B0604020202020204" pitchFamily="34" charset="0"/>
                      </a:endParaRPr>
                    </a:p>
                  </a:txBody>
                  <a:tcPr marL="0" marR="0" marT="0" marB="0"/>
                </a:tc>
                <a:tc>
                  <a:txBody>
                    <a:bodyPr/>
                    <a:lstStyle/>
                    <a:p>
                      <a:pPr algn="l"/>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en</a:t>
                      </a:r>
                      <a:endParaRPr lang="en-US" dirty="0">
                        <a:solidFill>
                          <a:srgbClr val="303030"/>
                        </a:solidFill>
                        <a:effectLst/>
                        <a:latin typeface="Arial" panose="020B0604020202020204" pitchFamily="34" charset="0"/>
                        <a:cs typeface="Arial" panose="020B0604020202020204" pitchFamily="34" charset="0"/>
                      </a:endParaRPr>
                    </a:p>
                  </a:txBody>
                  <a:tcPr marL="0" marR="0" marT="0" marB="0"/>
                </a:tc>
                <a:tc>
                  <a:txBody>
                    <a:bodyPr/>
                    <a:lstStyle/>
                    <a:p>
                      <a:pPr algn="l"/>
                      <a:r>
                        <a:rPr lang="en-US" dirty="0">
                          <a:effectLst/>
                          <a:latin typeface="Arial" panose="020B0604020202020204" pitchFamily="34" charset="0"/>
                          <a:cs typeface="Arial" panose="020B0604020202020204" pitchFamily="34" charset="0"/>
                        </a:rPr>
                        <a:t> de (d')</a:t>
                      </a:r>
                      <a:endParaRPr lang="en-US" dirty="0">
                        <a:solidFill>
                          <a:srgbClr val="303030"/>
                        </a:solidFill>
                        <a:effectLst/>
                        <a:latin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2331648361"/>
                  </a:ext>
                </a:extLst>
              </a:tr>
              <a:tr h="370840">
                <a:tc>
                  <a:txBody>
                    <a:bodyPr/>
                    <a:lstStyle/>
                    <a:p>
                      <a:pPr algn="l"/>
                      <a:r>
                        <a:rPr lang="en-US" dirty="0">
                          <a:effectLst/>
                          <a:latin typeface="Arial" panose="020B0604020202020204" pitchFamily="34" charset="0"/>
                          <a:cs typeface="Arial" panose="020B0604020202020204" pitchFamily="34" charset="0"/>
                        </a:rPr>
                        <a:t> countries (la France)</a:t>
                      </a:r>
                      <a:endParaRPr lang="en-US" dirty="0">
                        <a:solidFill>
                          <a:srgbClr val="303030"/>
                        </a:solidFill>
                        <a:effectLst/>
                        <a:latin typeface="Arial" panose="020B0604020202020204" pitchFamily="34" charset="0"/>
                        <a:cs typeface="Arial" panose="020B0604020202020204" pitchFamily="34" charset="0"/>
                      </a:endParaRPr>
                    </a:p>
                  </a:txBody>
                  <a:tcPr marL="0" marR="0" marT="0" marB="0"/>
                </a:tc>
                <a:tc>
                  <a:txBody>
                    <a:bodyPr/>
                    <a:lstStyle/>
                    <a:p>
                      <a:pPr algn="l"/>
                      <a:r>
                        <a:rPr lang="en-US" dirty="0">
                          <a:effectLst/>
                          <a:latin typeface="Arial" panose="020B0604020202020204" pitchFamily="34" charset="0"/>
                          <a:cs typeface="Arial" panose="020B0604020202020204" pitchFamily="34" charset="0"/>
                        </a:rPr>
                        <a:t> </a:t>
                      </a:r>
                      <a:r>
                        <a:rPr lang="en-US" dirty="0" err="1">
                          <a:effectLst/>
                          <a:latin typeface="Arial" panose="020B0604020202020204" pitchFamily="34" charset="0"/>
                          <a:cs typeface="Arial" panose="020B0604020202020204" pitchFamily="34" charset="0"/>
                        </a:rPr>
                        <a:t>en</a:t>
                      </a:r>
                      <a:r>
                        <a:rPr lang="en-US" dirty="0">
                          <a:effectLst/>
                          <a:latin typeface="Arial" panose="020B0604020202020204" pitchFamily="34" charset="0"/>
                          <a:cs typeface="Arial" panose="020B0604020202020204" pitchFamily="34" charset="0"/>
                        </a:rPr>
                        <a:t> France</a:t>
                      </a:r>
                      <a:endParaRPr lang="en-US" dirty="0">
                        <a:solidFill>
                          <a:srgbClr val="303030"/>
                        </a:solidFill>
                        <a:effectLst/>
                        <a:latin typeface="Arial" panose="020B0604020202020204" pitchFamily="34" charset="0"/>
                        <a:cs typeface="Arial" panose="020B0604020202020204" pitchFamily="34" charset="0"/>
                      </a:endParaRPr>
                    </a:p>
                  </a:txBody>
                  <a:tcPr marL="0" marR="0" marT="0" marB="0"/>
                </a:tc>
                <a:tc>
                  <a:txBody>
                    <a:bodyPr/>
                    <a:lstStyle/>
                    <a:p>
                      <a:pPr algn="l"/>
                      <a:r>
                        <a:rPr lang="en-US" dirty="0">
                          <a:effectLst/>
                          <a:latin typeface="Arial" panose="020B0604020202020204" pitchFamily="34" charset="0"/>
                          <a:cs typeface="Arial" panose="020B0604020202020204" pitchFamily="34" charset="0"/>
                        </a:rPr>
                        <a:t> de France</a:t>
                      </a:r>
                      <a:endParaRPr lang="en-US" dirty="0">
                        <a:solidFill>
                          <a:srgbClr val="303030"/>
                        </a:solidFill>
                        <a:effectLst/>
                        <a:latin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1412931390"/>
                  </a:ext>
                </a:extLst>
              </a:tr>
              <a:tr h="370840">
                <a:tc>
                  <a:txBody>
                    <a:bodyPr/>
                    <a:lstStyle/>
                    <a:p>
                      <a:pPr algn="l"/>
                      <a:r>
                        <a:rPr lang="en-US" sz="1800" kern="1200" dirty="0">
                          <a:solidFill>
                            <a:schemeClr val="dk1"/>
                          </a:solidFill>
                          <a:effectLst/>
                          <a:latin typeface="Arial" panose="020B0604020202020204" pitchFamily="34" charset="0"/>
                          <a:ea typeface="+mn-ea"/>
                          <a:cs typeface="Arial" panose="020B0604020202020204" pitchFamily="34" charset="0"/>
                        </a:rPr>
                        <a:t> states (la </a:t>
                      </a:r>
                      <a:r>
                        <a:rPr lang="en-US" sz="1800" kern="1200" dirty="0" err="1">
                          <a:solidFill>
                            <a:schemeClr val="dk1"/>
                          </a:solidFill>
                          <a:effectLst/>
                          <a:latin typeface="Arial" panose="020B0604020202020204" pitchFamily="34" charset="0"/>
                          <a:ea typeface="+mn-ea"/>
                          <a:cs typeface="Arial" panose="020B0604020202020204" pitchFamily="34" charset="0"/>
                        </a:rPr>
                        <a:t>Californie</a:t>
                      </a:r>
                      <a:r>
                        <a:rPr lang="en-US" sz="1800" kern="1200" dirty="0">
                          <a:solidFill>
                            <a:schemeClr val="dk1"/>
                          </a:solidFill>
                          <a:effectLst/>
                          <a:latin typeface="Arial" panose="020B0604020202020204" pitchFamily="34" charset="0"/>
                          <a:ea typeface="+mn-ea"/>
                          <a:cs typeface="Arial" panose="020B0604020202020204" pitchFamily="34" charset="0"/>
                        </a:rPr>
                        <a:t>)</a:t>
                      </a:r>
                    </a:p>
                  </a:txBody>
                  <a:tcPr marL="0" marR="0" marT="0" marB="0"/>
                </a:tc>
                <a:tc>
                  <a:txBody>
                    <a:bodyPr/>
                    <a:lstStyle/>
                    <a:p>
                      <a:pPr algn="l"/>
                      <a:r>
                        <a:rPr lang="en-US" sz="1800" kern="1200" dirty="0">
                          <a:solidFill>
                            <a:schemeClr val="dk1"/>
                          </a:solidFill>
                          <a:effectLst/>
                          <a:latin typeface="Arial" panose="020B0604020202020204" pitchFamily="34" charset="0"/>
                          <a:ea typeface="+mn-ea"/>
                          <a:cs typeface="Arial" panose="020B0604020202020204" pitchFamily="34" charset="0"/>
                        </a:rPr>
                        <a:t> </a:t>
                      </a:r>
                      <a:r>
                        <a:rPr lang="en-US" sz="1800" kern="1200" dirty="0" err="1">
                          <a:solidFill>
                            <a:schemeClr val="dk1"/>
                          </a:solidFill>
                          <a:effectLst/>
                          <a:latin typeface="Arial" panose="020B0604020202020204" pitchFamily="34" charset="0"/>
                          <a:ea typeface="+mn-ea"/>
                          <a:cs typeface="Arial" panose="020B0604020202020204" pitchFamily="34" charset="0"/>
                        </a:rPr>
                        <a:t>en</a:t>
                      </a:r>
                      <a:r>
                        <a:rPr lang="en-US" sz="1800" kern="1200" dirty="0">
                          <a:solidFill>
                            <a:schemeClr val="dk1"/>
                          </a:solidFill>
                          <a:effectLst/>
                          <a:latin typeface="Arial" panose="020B0604020202020204" pitchFamily="34" charset="0"/>
                          <a:ea typeface="+mn-ea"/>
                          <a:cs typeface="Arial" panose="020B0604020202020204" pitchFamily="34" charset="0"/>
                        </a:rPr>
                        <a:t> </a:t>
                      </a:r>
                      <a:r>
                        <a:rPr lang="en-US" sz="1800" kern="1200" dirty="0" err="1">
                          <a:solidFill>
                            <a:schemeClr val="dk1"/>
                          </a:solidFill>
                          <a:effectLst/>
                          <a:latin typeface="Arial" panose="020B0604020202020204" pitchFamily="34" charset="0"/>
                          <a:ea typeface="+mn-ea"/>
                          <a:cs typeface="Arial" panose="020B0604020202020204" pitchFamily="34" charset="0"/>
                        </a:rPr>
                        <a:t>Californie</a:t>
                      </a:r>
                      <a:endParaRPr lang="en-US" sz="1800" kern="1200" dirty="0">
                        <a:solidFill>
                          <a:schemeClr val="dk1"/>
                        </a:solidFill>
                        <a:effectLst/>
                        <a:latin typeface="Arial" panose="020B0604020202020204" pitchFamily="34" charset="0"/>
                        <a:ea typeface="+mn-ea"/>
                        <a:cs typeface="Arial" panose="020B0604020202020204" pitchFamily="34" charset="0"/>
                      </a:endParaRPr>
                    </a:p>
                  </a:txBody>
                  <a:tcPr marL="0" marR="0" marT="0" marB="0"/>
                </a:tc>
                <a:tc>
                  <a:txBody>
                    <a:bodyPr/>
                    <a:lstStyle/>
                    <a:p>
                      <a:pPr algn="l"/>
                      <a:r>
                        <a:rPr lang="en-US" sz="1800" kern="1200" dirty="0">
                          <a:solidFill>
                            <a:schemeClr val="dk1"/>
                          </a:solidFill>
                          <a:effectLst/>
                          <a:latin typeface="Arial" panose="020B0604020202020204" pitchFamily="34" charset="0"/>
                          <a:ea typeface="+mn-ea"/>
                          <a:cs typeface="Arial" panose="020B0604020202020204" pitchFamily="34" charset="0"/>
                        </a:rPr>
                        <a:t> de </a:t>
                      </a:r>
                      <a:r>
                        <a:rPr lang="en-US" sz="1800" kern="1200" dirty="0" err="1">
                          <a:solidFill>
                            <a:schemeClr val="dk1"/>
                          </a:solidFill>
                          <a:effectLst/>
                          <a:latin typeface="Arial" panose="020B0604020202020204" pitchFamily="34" charset="0"/>
                          <a:ea typeface="+mn-ea"/>
                          <a:cs typeface="Arial" panose="020B0604020202020204" pitchFamily="34" charset="0"/>
                        </a:rPr>
                        <a:t>Californie</a:t>
                      </a:r>
                      <a:endParaRPr lang="en-US" sz="1800" kern="1200" dirty="0">
                        <a:solidFill>
                          <a:schemeClr val="dk1"/>
                        </a:solidFill>
                        <a:effectLst/>
                        <a:latin typeface="Arial" panose="020B0604020202020204" pitchFamily="34" charset="0"/>
                        <a:ea typeface="+mn-ea"/>
                        <a:cs typeface="Arial" panose="020B0604020202020204" pitchFamily="34" charset="0"/>
                      </a:endParaRPr>
                    </a:p>
                  </a:txBody>
                  <a:tcPr marL="0" marR="0" marT="0" marB="0"/>
                </a:tc>
                <a:extLst>
                  <a:ext uri="{0D108BD9-81ED-4DB2-BD59-A6C34878D82A}">
                    <a16:rowId xmlns:a16="http://schemas.microsoft.com/office/drawing/2014/main" val="3862218735"/>
                  </a:ext>
                </a:extLst>
              </a:tr>
              <a:tr h="370840">
                <a:tc>
                  <a:txBody>
                    <a:bodyPr/>
                    <a:lstStyle/>
                    <a:p>
                      <a:pPr algn="l"/>
                      <a:r>
                        <a:rPr lang="en-US" sz="1800" kern="1200" dirty="0">
                          <a:solidFill>
                            <a:schemeClr val="dk1"/>
                          </a:solidFill>
                          <a:effectLst/>
                          <a:latin typeface="Arial" panose="020B0604020202020204" pitchFamily="34" charset="0"/>
                          <a:ea typeface="+mn-ea"/>
                          <a:cs typeface="Arial" panose="020B0604020202020204" pitchFamily="34" charset="0"/>
                        </a:rPr>
                        <a:t> provinces (la Nouvelle </a:t>
                      </a:r>
                      <a:r>
                        <a:rPr lang="en-US" sz="1800" kern="1200" dirty="0" err="1">
                          <a:solidFill>
                            <a:schemeClr val="dk1"/>
                          </a:solidFill>
                          <a:effectLst/>
                          <a:latin typeface="Arial" panose="020B0604020202020204" pitchFamily="34" charset="0"/>
                          <a:ea typeface="+mn-ea"/>
                          <a:cs typeface="Arial" panose="020B0604020202020204" pitchFamily="34" charset="0"/>
                        </a:rPr>
                        <a:t>Écosse</a:t>
                      </a:r>
                      <a:r>
                        <a:rPr lang="en-US" sz="1800" kern="1200" dirty="0">
                          <a:solidFill>
                            <a:schemeClr val="dk1"/>
                          </a:solidFill>
                          <a:effectLst/>
                          <a:latin typeface="Arial" panose="020B0604020202020204" pitchFamily="34" charset="0"/>
                          <a:ea typeface="+mn-ea"/>
                          <a:cs typeface="Arial" panose="020B0604020202020204" pitchFamily="34" charset="0"/>
                        </a:rPr>
                        <a:t>)</a:t>
                      </a:r>
                    </a:p>
                  </a:txBody>
                  <a:tcPr marL="0" marR="0" marT="0" marB="0"/>
                </a:tc>
                <a:tc>
                  <a:txBody>
                    <a:bodyPr/>
                    <a:lstStyle/>
                    <a:p>
                      <a:pPr algn="l"/>
                      <a:r>
                        <a:rPr lang="en-US" sz="1800" kern="1200" dirty="0">
                          <a:solidFill>
                            <a:schemeClr val="dk1"/>
                          </a:solidFill>
                          <a:effectLst/>
                          <a:latin typeface="Arial" panose="020B0604020202020204" pitchFamily="34" charset="0"/>
                          <a:ea typeface="+mn-ea"/>
                          <a:cs typeface="Arial" panose="020B0604020202020204" pitchFamily="34" charset="0"/>
                        </a:rPr>
                        <a:t> </a:t>
                      </a:r>
                      <a:r>
                        <a:rPr lang="en-US" sz="1800" kern="1200" dirty="0" err="1">
                          <a:solidFill>
                            <a:schemeClr val="dk1"/>
                          </a:solidFill>
                          <a:effectLst/>
                          <a:latin typeface="Arial" panose="020B0604020202020204" pitchFamily="34" charset="0"/>
                          <a:ea typeface="+mn-ea"/>
                          <a:cs typeface="Arial" panose="020B0604020202020204" pitchFamily="34" charset="0"/>
                        </a:rPr>
                        <a:t>en</a:t>
                      </a:r>
                      <a:r>
                        <a:rPr lang="en-US" sz="1800" kern="1200" dirty="0">
                          <a:solidFill>
                            <a:schemeClr val="dk1"/>
                          </a:solidFill>
                          <a:effectLst/>
                          <a:latin typeface="Arial" panose="020B0604020202020204" pitchFamily="34" charset="0"/>
                          <a:ea typeface="+mn-ea"/>
                          <a:cs typeface="Arial" panose="020B0604020202020204" pitchFamily="34" charset="0"/>
                        </a:rPr>
                        <a:t> Nouvelle </a:t>
                      </a:r>
                      <a:r>
                        <a:rPr lang="en-US" sz="1800" kern="1200" dirty="0" err="1">
                          <a:solidFill>
                            <a:schemeClr val="dk1"/>
                          </a:solidFill>
                          <a:effectLst/>
                          <a:latin typeface="Arial" panose="020B0604020202020204" pitchFamily="34" charset="0"/>
                          <a:ea typeface="+mn-ea"/>
                          <a:cs typeface="Arial" panose="020B0604020202020204" pitchFamily="34" charset="0"/>
                        </a:rPr>
                        <a:t>Écosse</a:t>
                      </a:r>
                      <a:endParaRPr lang="en-US" sz="1800" kern="1200" dirty="0">
                        <a:solidFill>
                          <a:schemeClr val="dk1"/>
                        </a:solidFill>
                        <a:effectLst/>
                        <a:latin typeface="Arial" panose="020B0604020202020204" pitchFamily="34" charset="0"/>
                        <a:ea typeface="+mn-ea"/>
                        <a:cs typeface="Arial" panose="020B0604020202020204" pitchFamily="34" charset="0"/>
                      </a:endParaRPr>
                    </a:p>
                  </a:txBody>
                  <a:tcPr marL="0" marR="0" marT="0" marB="0"/>
                </a:tc>
                <a:tc>
                  <a:txBody>
                    <a:bodyPr/>
                    <a:lstStyle/>
                    <a:p>
                      <a:pPr algn="l"/>
                      <a:r>
                        <a:rPr lang="en-US" sz="1800" kern="1200" dirty="0">
                          <a:solidFill>
                            <a:schemeClr val="dk1"/>
                          </a:solidFill>
                          <a:effectLst/>
                          <a:latin typeface="Arial" panose="020B0604020202020204" pitchFamily="34" charset="0"/>
                          <a:ea typeface="+mn-ea"/>
                          <a:cs typeface="Arial" panose="020B0604020202020204" pitchFamily="34" charset="0"/>
                        </a:rPr>
                        <a:t> de Nouvelle </a:t>
                      </a:r>
                      <a:r>
                        <a:rPr lang="en-US" sz="1800" kern="1200" dirty="0" err="1">
                          <a:solidFill>
                            <a:schemeClr val="dk1"/>
                          </a:solidFill>
                          <a:effectLst/>
                          <a:latin typeface="Arial" panose="020B0604020202020204" pitchFamily="34" charset="0"/>
                          <a:ea typeface="+mn-ea"/>
                          <a:cs typeface="Arial" panose="020B0604020202020204" pitchFamily="34" charset="0"/>
                        </a:rPr>
                        <a:t>Écosse</a:t>
                      </a:r>
                      <a:endParaRPr lang="en-US" sz="1800" kern="1200" dirty="0">
                        <a:solidFill>
                          <a:schemeClr val="dk1"/>
                        </a:solidFill>
                        <a:effectLst/>
                        <a:latin typeface="Arial" panose="020B0604020202020204" pitchFamily="34" charset="0"/>
                        <a:ea typeface="+mn-ea"/>
                        <a:cs typeface="Arial" panose="020B0604020202020204" pitchFamily="34" charset="0"/>
                      </a:endParaRPr>
                    </a:p>
                  </a:txBody>
                  <a:tcPr marL="0" marR="0" marT="0" marB="0"/>
                </a:tc>
                <a:extLst>
                  <a:ext uri="{0D108BD9-81ED-4DB2-BD59-A6C34878D82A}">
                    <a16:rowId xmlns:a16="http://schemas.microsoft.com/office/drawing/2014/main" val="410457850"/>
                  </a:ext>
                </a:extLst>
              </a:tr>
              <a:tr h="370840">
                <a:tc>
                  <a:txBody>
                    <a:bodyPr/>
                    <a:lstStyle/>
                    <a:p>
                      <a:pPr algn="l"/>
                      <a:r>
                        <a:rPr lang="en-US" sz="1800" kern="1200" dirty="0">
                          <a:solidFill>
                            <a:schemeClr val="dk1"/>
                          </a:solidFill>
                          <a:effectLst/>
                          <a:latin typeface="Arial" panose="020B0604020202020204" pitchFamily="34" charset="0"/>
                          <a:ea typeface="+mn-ea"/>
                          <a:cs typeface="Arial" panose="020B0604020202020204" pitchFamily="34" charset="0"/>
                        </a:rPr>
                        <a:t> continents (</a:t>
                      </a:r>
                      <a:r>
                        <a:rPr lang="en-US" sz="1800" kern="1200" dirty="0" err="1">
                          <a:solidFill>
                            <a:schemeClr val="dk1"/>
                          </a:solidFill>
                          <a:effectLst/>
                          <a:latin typeface="Arial" panose="020B0604020202020204" pitchFamily="34" charset="0"/>
                          <a:ea typeface="+mn-ea"/>
                          <a:cs typeface="Arial" panose="020B0604020202020204" pitchFamily="34" charset="0"/>
                        </a:rPr>
                        <a:t>l'Europe</a:t>
                      </a:r>
                      <a:r>
                        <a:rPr lang="en-US" sz="1800" kern="1200" dirty="0">
                          <a:solidFill>
                            <a:schemeClr val="dk1"/>
                          </a:solidFill>
                          <a:effectLst/>
                          <a:latin typeface="Arial" panose="020B0604020202020204" pitchFamily="34" charset="0"/>
                          <a:ea typeface="+mn-ea"/>
                          <a:cs typeface="Arial" panose="020B0604020202020204" pitchFamily="34" charset="0"/>
                        </a:rPr>
                        <a:t>)</a:t>
                      </a:r>
                    </a:p>
                  </a:txBody>
                  <a:tcPr marL="0" marR="0" marT="0" marB="0"/>
                </a:tc>
                <a:tc>
                  <a:txBody>
                    <a:bodyPr/>
                    <a:lstStyle/>
                    <a:p>
                      <a:pPr algn="l"/>
                      <a:r>
                        <a:rPr lang="en-US" sz="1800" kern="1200" dirty="0">
                          <a:solidFill>
                            <a:schemeClr val="dk1"/>
                          </a:solidFill>
                          <a:effectLst/>
                          <a:latin typeface="Arial" panose="020B0604020202020204" pitchFamily="34" charset="0"/>
                          <a:ea typeface="+mn-ea"/>
                          <a:cs typeface="Arial" panose="020B0604020202020204" pitchFamily="34" charset="0"/>
                        </a:rPr>
                        <a:t> </a:t>
                      </a:r>
                      <a:r>
                        <a:rPr lang="en-US" sz="1800" kern="1200" dirty="0" err="1">
                          <a:solidFill>
                            <a:schemeClr val="dk1"/>
                          </a:solidFill>
                          <a:effectLst/>
                          <a:latin typeface="Arial" panose="020B0604020202020204" pitchFamily="34" charset="0"/>
                          <a:ea typeface="+mn-ea"/>
                          <a:cs typeface="Arial" panose="020B0604020202020204" pitchFamily="34" charset="0"/>
                        </a:rPr>
                        <a:t>en</a:t>
                      </a:r>
                      <a:r>
                        <a:rPr lang="en-US" sz="1800" kern="1200" dirty="0">
                          <a:solidFill>
                            <a:schemeClr val="dk1"/>
                          </a:solidFill>
                          <a:effectLst/>
                          <a:latin typeface="Arial" panose="020B0604020202020204" pitchFamily="34" charset="0"/>
                          <a:ea typeface="+mn-ea"/>
                          <a:cs typeface="Arial" panose="020B0604020202020204" pitchFamily="34" charset="0"/>
                        </a:rPr>
                        <a:t> Europe</a:t>
                      </a:r>
                    </a:p>
                  </a:txBody>
                  <a:tcPr marL="0" marR="0" marT="0" marB="0"/>
                </a:tc>
                <a:tc>
                  <a:txBody>
                    <a:bodyPr/>
                    <a:lstStyle/>
                    <a:p>
                      <a:pPr algn="l"/>
                      <a:r>
                        <a:rPr lang="en-US" sz="1800" kern="1200" dirty="0">
                          <a:solidFill>
                            <a:schemeClr val="dk1"/>
                          </a:solidFill>
                          <a:effectLst/>
                          <a:latin typeface="Arial" panose="020B0604020202020204" pitchFamily="34" charset="0"/>
                          <a:ea typeface="+mn-ea"/>
                          <a:cs typeface="Arial" panose="020B0604020202020204" pitchFamily="34" charset="0"/>
                        </a:rPr>
                        <a:t> </a:t>
                      </a:r>
                      <a:r>
                        <a:rPr lang="en-US" sz="1800" kern="1200" dirty="0" err="1">
                          <a:solidFill>
                            <a:schemeClr val="dk1"/>
                          </a:solidFill>
                          <a:effectLst/>
                          <a:latin typeface="Arial" panose="020B0604020202020204" pitchFamily="34" charset="0"/>
                          <a:ea typeface="+mn-ea"/>
                          <a:cs typeface="Arial" panose="020B0604020202020204" pitchFamily="34" charset="0"/>
                        </a:rPr>
                        <a:t>d'Europe</a:t>
                      </a:r>
                      <a:endParaRPr lang="en-US" sz="1800" kern="1200" dirty="0">
                        <a:solidFill>
                          <a:schemeClr val="dk1"/>
                        </a:solidFill>
                        <a:effectLst/>
                        <a:latin typeface="Arial" panose="020B0604020202020204" pitchFamily="34" charset="0"/>
                        <a:ea typeface="+mn-ea"/>
                        <a:cs typeface="Arial" panose="020B0604020202020204" pitchFamily="34" charset="0"/>
                      </a:endParaRPr>
                    </a:p>
                  </a:txBody>
                  <a:tcPr marL="0" marR="0" marT="0" marB="0"/>
                </a:tc>
                <a:extLst>
                  <a:ext uri="{0D108BD9-81ED-4DB2-BD59-A6C34878D82A}">
                    <a16:rowId xmlns:a16="http://schemas.microsoft.com/office/drawing/2014/main" val="3211897309"/>
                  </a:ext>
                </a:extLst>
              </a:tr>
            </a:tbl>
          </a:graphicData>
        </a:graphic>
      </p:graphicFrame>
      <p:pic>
        <p:nvPicPr>
          <p:cNvPr id="3" name="Recorded Sound">
            <a:hlinkClick r:id="" action="ppaction://media"/>
            <a:extLst>
              <a:ext uri="{FF2B5EF4-FFF2-40B4-BE49-F238E27FC236}">
                <a16:creationId xmlns:a16="http://schemas.microsoft.com/office/drawing/2014/main" id="{077E603A-69B5-49D9-9FFA-A4333067F6A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8890" y="1632857"/>
            <a:ext cx="487363" cy="487363"/>
          </a:xfrm>
          <a:prstGeom prst="rect">
            <a:avLst/>
          </a:prstGeom>
        </p:spPr>
      </p:pic>
    </p:spTree>
    <p:extLst>
      <p:ext uri="{BB962C8B-B14F-4D97-AF65-F5344CB8AC3E}">
        <p14:creationId xmlns:p14="http://schemas.microsoft.com/office/powerpoint/2010/main" val="45186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p:txBody>
          <a:bodyPr/>
          <a:lstStyle/>
          <a:p>
            <a:pPr algn="ctr"/>
            <a:r>
              <a:rPr lang="fr-CA" dirty="0"/>
              <a:t>Prépositions </a:t>
            </a:r>
            <a:r>
              <a:rPr lang="fr-CA" dirty="0" err="1"/>
              <a:t>with</a:t>
            </a:r>
            <a:r>
              <a:rPr lang="fr-CA" dirty="0"/>
              <a:t> countries/</a:t>
            </a:r>
            <a:r>
              <a:rPr lang="fr-CA" dirty="0" err="1"/>
              <a:t>region</a:t>
            </a:r>
            <a:r>
              <a:rPr lang="fr-CA" dirty="0"/>
              <a:t>/</a:t>
            </a:r>
            <a:r>
              <a:rPr lang="fr-CA" dirty="0" err="1"/>
              <a:t>cities</a:t>
            </a:r>
            <a:endParaRPr lang="en-US" dirty="0"/>
          </a:p>
        </p:txBody>
      </p:sp>
      <p:sp>
        <p:nvSpPr>
          <p:cNvPr id="12" name="Content Placeholder 11">
            <a:extLst>
              <a:ext uri="{FF2B5EF4-FFF2-40B4-BE49-F238E27FC236}">
                <a16:creationId xmlns:a16="http://schemas.microsoft.com/office/drawing/2014/main" id="{87DDA648-57DD-4B3E-BA50-244C2AF85FBA}"/>
              </a:ext>
            </a:extLst>
          </p:cNvPr>
          <p:cNvSpPr>
            <a:spLocks noGrp="1"/>
          </p:cNvSpPr>
          <p:nvPr>
            <p:ph idx="1"/>
          </p:nvPr>
        </p:nvSpPr>
        <p:spPr>
          <a:xfrm>
            <a:off x="1065214" y="1632857"/>
            <a:ext cx="10058400" cy="4348843"/>
          </a:xfrm>
        </p:spPr>
        <p:txBody>
          <a:bodyPr/>
          <a:lstStyle/>
          <a:p>
            <a:pPr marL="0" indent="0">
              <a:buNone/>
            </a:pPr>
            <a:endParaRPr lang="en-US" sz="1700" dirty="0">
              <a:latin typeface="Arial" panose="020B0604020202020204" pitchFamily="34" charset="0"/>
              <a:cs typeface="Arial" panose="020B0604020202020204" pitchFamily="34" charset="0"/>
            </a:endParaRPr>
          </a:p>
        </p:txBody>
      </p:sp>
      <p:graphicFrame>
        <p:nvGraphicFramePr>
          <p:cNvPr id="16" name="Table 15">
            <a:extLst>
              <a:ext uri="{FF2B5EF4-FFF2-40B4-BE49-F238E27FC236}">
                <a16:creationId xmlns:a16="http://schemas.microsoft.com/office/drawing/2014/main" id="{31DA5BFC-EFA4-4BAE-87A2-33900A6D05D8}"/>
              </a:ext>
            </a:extLst>
          </p:cNvPr>
          <p:cNvGraphicFramePr>
            <a:graphicFrameLocks noGrp="1"/>
          </p:cNvGraphicFramePr>
          <p:nvPr>
            <p:extLst>
              <p:ext uri="{D42A27DB-BD31-4B8C-83A1-F6EECF244321}">
                <p14:modId xmlns:p14="http://schemas.microsoft.com/office/powerpoint/2010/main" val="3160260667"/>
              </p:ext>
            </p:extLst>
          </p:nvPr>
        </p:nvGraphicFramePr>
        <p:xfrm>
          <a:off x="127186" y="2479288"/>
          <a:ext cx="11495314" cy="3866813"/>
        </p:xfrm>
        <a:graphic>
          <a:graphicData uri="http://schemas.openxmlformats.org/drawingml/2006/table">
            <a:tbl>
              <a:tblPr firstRow="1" bandRow="1">
                <a:tableStyleId>{5C22544A-7EE6-4342-B048-85BDC9FD1C3A}</a:tableStyleId>
              </a:tblPr>
              <a:tblGrid>
                <a:gridCol w="5001208">
                  <a:extLst>
                    <a:ext uri="{9D8B030D-6E8A-4147-A177-3AD203B41FA5}">
                      <a16:colId xmlns:a16="http://schemas.microsoft.com/office/drawing/2014/main" val="1049885110"/>
                    </a:ext>
                  </a:extLst>
                </a:gridCol>
                <a:gridCol w="3396343">
                  <a:extLst>
                    <a:ext uri="{9D8B030D-6E8A-4147-A177-3AD203B41FA5}">
                      <a16:colId xmlns:a16="http://schemas.microsoft.com/office/drawing/2014/main" val="423493422"/>
                    </a:ext>
                  </a:extLst>
                </a:gridCol>
                <a:gridCol w="3097763">
                  <a:extLst>
                    <a:ext uri="{9D8B030D-6E8A-4147-A177-3AD203B41FA5}">
                      <a16:colId xmlns:a16="http://schemas.microsoft.com/office/drawing/2014/main" val="1628769355"/>
                    </a:ext>
                  </a:extLst>
                </a:gridCol>
              </a:tblGrid>
              <a:tr h="370840">
                <a:tc>
                  <a:txBody>
                    <a:bodyPr/>
                    <a:lstStyle/>
                    <a:p>
                      <a:pPr algn="l"/>
                      <a:r>
                        <a:rPr lang="en-US" sz="1800" kern="1200" dirty="0">
                          <a:solidFill>
                            <a:schemeClr val="dk1"/>
                          </a:solidFill>
                          <a:effectLst/>
                          <a:latin typeface="Arial" panose="020B0604020202020204" pitchFamily="34" charset="0"/>
                          <a:ea typeface="+mn-ea"/>
                          <a:cs typeface="Arial" panose="020B0604020202020204" pitchFamily="34" charset="0"/>
                        </a:rPr>
                        <a:t> masculine</a:t>
                      </a:r>
                    </a:p>
                  </a:txBody>
                  <a:tcPr marL="0" marR="0" marT="0" marB="0"/>
                </a:tc>
                <a:tc>
                  <a:txBody>
                    <a:bodyPr/>
                    <a:lstStyle/>
                    <a:p>
                      <a:pPr algn="l"/>
                      <a:r>
                        <a:rPr lang="en-US" sz="1800" kern="1200">
                          <a:solidFill>
                            <a:schemeClr val="dk1"/>
                          </a:solidFill>
                          <a:effectLst/>
                          <a:latin typeface="Arial" panose="020B0604020202020204" pitchFamily="34" charset="0"/>
                          <a:ea typeface="+mn-ea"/>
                          <a:cs typeface="Arial" panose="020B0604020202020204" pitchFamily="34" charset="0"/>
                        </a:rPr>
                        <a:t>au</a:t>
                      </a:r>
                    </a:p>
                  </a:txBody>
                  <a:tcPr marL="0" marR="0" marT="0" marB="0"/>
                </a:tc>
                <a:tc>
                  <a:txBody>
                    <a:bodyPr/>
                    <a:lstStyle/>
                    <a:p>
                      <a:pPr algn="l"/>
                      <a:r>
                        <a:rPr lang="en-US" sz="1800" kern="1200">
                          <a:solidFill>
                            <a:schemeClr val="dk1"/>
                          </a:solidFill>
                          <a:effectLst/>
                          <a:latin typeface="Arial" panose="020B0604020202020204" pitchFamily="34" charset="0"/>
                          <a:ea typeface="+mn-ea"/>
                          <a:cs typeface="Arial" panose="020B0604020202020204" pitchFamily="34" charset="0"/>
                        </a:rPr>
                        <a:t>du</a:t>
                      </a:r>
                    </a:p>
                  </a:txBody>
                  <a:tcPr marL="0" marR="0" marT="0" marB="0"/>
                </a:tc>
                <a:extLst>
                  <a:ext uri="{0D108BD9-81ED-4DB2-BD59-A6C34878D82A}">
                    <a16:rowId xmlns:a16="http://schemas.microsoft.com/office/drawing/2014/main" val="322148053"/>
                  </a:ext>
                </a:extLst>
              </a:tr>
              <a:tr h="370840">
                <a:tc>
                  <a:txBody>
                    <a:bodyPr/>
                    <a:lstStyle/>
                    <a:p>
                      <a:pPr algn="l"/>
                      <a:r>
                        <a:rPr lang="en-US" sz="1800" kern="1200" dirty="0">
                          <a:solidFill>
                            <a:schemeClr val="dk1"/>
                          </a:solidFill>
                          <a:effectLst/>
                          <a:latin typeface="Arial" panose="020B0604020202020204" pitchFamily="34" charset="0"/>
                          <a:ea typeface="+mn-ea"/>
                          <a:cs typeface="Arial" panose="020B0604020202020204" pitchFamily="34" charset="0"/>
                        </a:rPr>
                        <a:t> countries (le Canada, le Texas :-)</a:t>
                      </a:r>
                    </a:p>
                  </a:txBody>
                  <a:tcPr marL="0" marR="0" marT="0" marB="0"/>
                </a:tc>
                <a:tc>
                  <a:txBody>
                    <a:bodyPr/>
                    <a:lstStyle/>
                    <a:p>
                      <a:pPr algn="l"/>
                      <a:r>
                        <a:rPr lang="en-US" sz="1800" kern="1200">
                          <a:solidFill>
                            <a:schemeClr val="dk1"/>
                          </a:solidFill>
                          <a:effectLst/>
                          <a:latin typeface="Arial" panose="020B0604020202020204" pitchFamily="34" charset="0"/>
                          <a:ea typeface="+mn-ea"/>
                          <a:cs typeface="Arial" panose="020B0604020202020204" pitchFamily="34" charset="0"/>
                        </a:rPr>
                        <a:t>au Canada</a:t>
                      </a:r>
                    </a:p>
                  </a:txBody>
                  <a:tcPr marL="0" marR="0" marT="0" marB="0"/>
                </a:tc>
                <a:tc>
                  <a:txBody>
                    <a:bodyPr/>
                    <a:lstStyle/>
                    <a:p>
                      <a:pPr algn="l"/>
                      <a:r>
                        <a:rPr lang="en-US" sz="1800" kern="1200">
                          <a:solidFill>
                            <a:schemeClr val="dk1"/>
                          </a:solidFill>
                          <a:effectLst/>
                          <a:latin typeface="Arial" panose="020B0604020202020204" pitchFamily="34" charset="0"/>
                          <a:ea typeface="+mn-ea"/>
                          <a:cs typeface="Arial" panose="020B0604020202020204" pitchFamily="34" charset="0"/>
                        </a:rPr>
                        <a:t>du Texas</a:t>
                      </a:r>
                    </a:p>
                  </a:txBody>
                  <a:tcPr marL="0" marR="0" marT="0" marB="0"/>
                </a:tc>
                <a:extLst>
                  <a:ext uri="{0D108BD9-81ED-4DB2-BD59-A6C34878D82A}">
                    <a16:rowId xmlns:a16="http://schemas.microsoft.com/office/drawing/2014/main" val="2214431713"/>
                  </a:ext>
                </a:extLst>
              </a:tr>
              <a:tr h="370840">
                <a:tc>
                  <a:txBody>
                    <a:bodyPr/>
                    <a:lstStyle/>
                    <a:p>
                      <a:pPr algn="l"/>
                      <a:r>
                        <a:rPr lang="en-US" sz="1800" kern="1200" dirty="0">
                          <a:solidFill>
                            <a:schemeClr val="dk1"/>
                          </a:solidFill>
                          <a:effectLst/>
                          <a:latin typeface="Arial" panose="020B0604020202020204" pitchFamily="34" charset="0"/>
                          <a:ea typeface="+mn-ea"/>
                          <a:cs typeface="Arial" panose="020B0604020202020204" pitchFamily="34" charset="0"/>
                        </a:rPr>
                        <a:t> provinces/states (le Colorado)</a:t>
                      </a:r>
                    </a:p>
                  </a:txBody>
                  <a:tcPr marL="0" marR="0" marT="0" marB="0"/>
                </a:tc>
                <a:tc>
                  <a:txBody>
                    <a:bodyPr/>
                    <a:lstStyle/>
                    <a:p>
                      <a:pPr algn="l"/>
                      <a:r>
                        <a:rPr lang="en-US" sz="1800" kern="1200">
                          <a:solidFill>
                            <a:schemeClr val="dk1"/>
                          </a:solidFill>
                          <a:effectLst/>
                          <a:latin typeface="Arial" panose="020B0604020202020204" pitchFamily="34" charset="0"/>
                          <a:ea typeface="+mn-ea"/>
                          <a:cs typeface="Arial" panose="020B0604020202020204" pitchFamily="34" charset="0"/>
                        </a:rPr>
                        <a:t>au Colorado</a:t>
                      </a:r>
                    </a:p>
                  </a:txBody>
                  <a:tcPr marL="0" marR="0" marT="0" marB="0"/>
                </a:tc>
                <a:tc>
                  <a:txBody>
                    <a:bodyPr/>
                    <a:lstStyle/>
                    <a:p>
                      <a:pPr algn="l"/>
                      <a:r>
                        <a:rPr lang="en-US" sz="1800" kern="1200">
                          <a:solidFill>
                            <a:schemeClr val="dk1"/>
                          </a:solidFill>
                          <a:effectLst/>
                          <a:latin typeface="Arial" panose="020B0604020202020204" pitchFamily="34" charset="0"/>
                          <a:ea typeface="+mn-ea"/>
                          <a:cs typeface="Arial" panose="020B0604020202020204" pitchFamily="34" charset="0"/>
                        </a:rPr>
                        <a:t>du Colorado</a:t>
                      </a:r>
                    </a:p>
                  </a:txBody>
                  <a:tcPr marL="0" marR="0" marT="0" marB="0"/>
                </a:tc>
                <a:extLst>
                  <a:ext uri="{0D108BD9-81ED-4DB2-BD59-A6C34878D82A}">
                    <a16:rowId xmlns:a16="http://schemas.microsoft.com/office/drawing/2014/main" val="32556218"/>
                  </a:ext>
                </a:extLst>
              </a:tr>
              <a:tr h="370840">
                <a:tc gridSpan="3">
                  <a:txBody>
                    <a:bodyPr/>
                    <a:lstStyle/>
                    <a:p>
                      <a:pPr algn="l"/>
                      <a:r>
                        <a:rPr lang="en-US" sz="1800" kern="1200" dirty="0">
                          <a:solidFill>
                            <a:schemeClr val="dk1"/>
                          </a:solidFill>
                          <a:effectLst/>
                          <a:latin typeface="Arial" panose="020B0604020202020204" pitchFamily="34" charset="0"/>
                          <a:ea typeface="+mn-ea"/>
                          <a:cs typeface="Arial" panose="020B0604020202020204" pitchFamily="34" charset="0"/>
                        </a:rPr>
                        <a:t> </a:t>
                      </a:r>
                    </a:p>
                  </a:txBody>
                  <a:tcPr marL="0" marR="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98489905"/>
                  </a:ext>
                </a:extLst>
              </a:tr>
              <a:tr h="370840">
                <a:tc>
                  <a:txBody>
                    <a:bodyPr/>
                    <a:lstStyle/>
                    <a:p>
                      <a:pPr algn="l"/>
                      <a:r>
                        <a:rPr lang="en-US" sz="1800" b="1" kern="1200" dirty="0">
                          <a:solidFill>
                            <a:schemeClr val="dk1"/>
                          </a:solidFill>
                          <a:effectLst/>
                          <a:latin typeface="Arial" panose="020B0604020202020204" pitchFamily="34" charset="0"/>
                          <a:ea typeface="+mn-ea"/>
                          <a:cs typeface="Arial" panose="020B0604020202020204" pitchFamily="34" charset="0"/>
                        </a:rPr>
                        <a:t> beginning with a vowel</a:t>
                      </a:r>
                    </a:p>
                  </a:txBody>
                  <a:tcPr marL="0" marR="0" marT="0" marB="0"/>
                </a:tc>
                <a:tc>
                  <a:txBody>
                    <a:bodyPr/>
                    <a:lstStyle/>
                    <a:p>
                      <a:pPr algn="l"/>
                      <a:r>
                        <a:rPr lang="en-US" sz="1800" b="1" kern="1200">
                          <a:solidFill>
                            <a:schemeClr val="dk1"/>
                          </a:solidFill>
                          <a:effectLst/>
                          <a:latin typeface="Arial" panose="020B0604020202020204" pitchFamily="34" charset="0"/>
                          <a:ea typeface="+mn-ea"/>
                          <a:cs typeface="Arial" panose="020B0604020202020204" pitchFamily="34" charset="0"/>
                        </a:rPr>
                        <a:t>en</a:t>
                      </a:r>
                    </a:p>
                  </a:txBody>
                  <a:tcPr marL="0" marR="0" marT="0" marB="0"/>
                </a:tc>
                <a:tc>
                  <a:txBody>
                    <a:bodyPr/>
                    <a:lstStyle/>
                    <a:p>
                      <a:pPr algn="l"/>
                      <a:r>
                        <a:rPr lang="en-US" sz="1800" b="1" kern="1200" dirty="0">
                          <a:solidFill>
                            <a:schemeClr val="dk1"/>
                          </a:solidFill>
                          <a:effectLst/>
                          <a:latin typeface="Arial" panose="020B0604020202020204" pitchFamily="34" charset="0"/>
                          <a:ea typeface="+mn-ea"/>
                          <a:cs typeface="Arial" panose="020B0604020202020204" pitchFamily="34" charset="0"/>
                        </a:rPr>
                        <a:t>d'</a:t>
                      </a:r>
                    </a:p>
                  </a:txBody>
                  <a:tcPr marL="0" marR="0" marT="0" marB="0"/>
                </a:tc>
                <a:extLst>
                  <a:ext uri="{0D108BD9-81ED-4DB2-BD59-A6C34878D82A}">
                    <a16:rowId xmlns:a16="http://schemas.microsoft.com/office/drawing/2014/main" val="3598485437"/>
                  </a:ext>
                </a:extLst>
              </a:tr>
              <a:tr h="370840">
                <a:tc>
                  <a:txBody>
                    <a:bodyPr/>
                    <a:lstStyle/>
                    <a:p>
                      <a:pPr algn="l"/>
                      <a:r>
                        <a:rPr lang="en-US" sz="1800" kern="1200" dirty="0">
                          <a:solidFill>
                            <a:schemeClr val="dk1"/>
                          </a:solidFill>
                          <a:effectLst/>
                          <a:latin typeface="Arial" panose="020B0604020202020204" pitchFamily="34" charset="0"/>
                          <a:ea typeface="+mn-ea"/>
                          <a:cs typeface="Arial" panose="020B0604020202020204" pitchFamily="34" charset="0"/>
                        </a:rPr>
                        <a:t> countries (</a:t>
                      </a:r>
                      <a:r>
                        <a:rPr lang="en-US" sz="1800" kern="1200" dirty="0" err="1">
                          <a:solidFill>
                            <a:schemeClr val="dk1"/>
                          </a:solidFill>
                          <a:effectLst/>
                          <a:latin typeface="Arial" panose="020B0604020202020204" pitchFamily="34" charset="0"/>
                          <a:ea typeface="+mn-ea"/>
                          <a:cs typeface="Arial" panose="020B0604020202020204" pitchFamily="34" charset="0"/>
                        </a:rPr>
                        <a:t>l'Iran</a:t>
                      </a:r>
                      <a:r>
                        <a:rPr lang="en-US" sz="1800" kern="1200" dirty="0">
                          <a:solidFill>
                            <a:schemeClr val="dk1"/>
                          </a:solidFill>
                          <a:effectLst/>
                          <a:latin typeface="Arial" panose="020B0604020202020204" pitchFamily="34" charset="0"/>
                          <a:ea typeface="+mn-ea"/>
                          <a:cs typeface="Arial" panose="020B0604020202020204" pitchFamily="34" charset="0"/>
                        </a:rPr>
                        <a:t>)</a:t>
                      </a:r>
                    </a:p>
                  </a:txBody>
                  <a:tcPr marL="0" marR="0" marT="0" marB="0"/>
                </a:tc>
                <a:tc>
                  <a:txBody>
                    <a:bodyPr/>
                    <a:lstStyle/>
                    <a:p>
                      <a:pPr algn="l"/>
                      <a:r>
                        <a:rPr lang="en-US" sz="1800" kern="1200">
                          <a:solidFill>
                            <a:schemeClr val="dk1"/>
                          </a:solidFill>
                          <a:effectLst/>
                          <a:latin typeface="Arial" panose="020B0604020202020204" pitchFamily="34" charset="0"/>
                          <a:ea typeface="+mn-ea"/>
                          <a:cs typeface="Arial" panose="020B0604020202020204" pitchFamily="34" charset="0"/>
                        </a:rPr>
                        <a:t>en Iran</a:t>
                      </a:r>
                    </a:p>
                  </a:txBody>
                  <a:tcPr marL="0" marR="0" marT="0" marB="0"/>
                </a:tc>
                <a:tc>
                  <a:txBody>
                    <a:bodyPr/>
                    <a:lstStyle/>
                    <a:p>
                      <a:pPr algn="l"/>
                      <a:r>
                        <a:rPr lang="en-US" sz="1800" kern="1200" dirty="0" err="1">
                          <a:solidFill>
                            <a:schemeClr val="dk1"/>
                          </a:solidFill>
                          <a:effectLst/>
                          <a:latin typeface="Arial" panose="020B0604020202020204" pitchFamily="34" charset="0"/>
                          <a:ea typeface="+mn-ea"/>
                          <a:cs typeface="Arial" panose="020B0604020202020204" pitchFamily="34" charset="0"/>
                        </a:rPr>
                        <a:t>d'Iran</a:t>
                      </a:r>
                      <a:endParaRPr lang="en-US" sz="1800" kern="1200" dirty="0">
                        <a:solidFill>
                          <a:schemeClr val="dk1"/>
                        </a:solidFill>
                        <a:effectLst/>
                        <a:latin typeface="Arial" panose="020B0604020202020204" pitchFamily="34" charset="0"/>
                        <a:ea typeface="+mn-ea"/>
                        <a:cs typeface="Arial" panose="020B0604020202020204" pitchFamily="34" charset="0"/>
                      </a:endParaRPr>
                    </a:p>
                  </a:txBody>
                  <a:tcPr marL="0" marR="0" marT="0" marB="0"/>
                </a:tc>
                <a:extLst>
                  <a:ext uri="{0D108BD9-81ED-4DB2-BD59-A6C34878D82A}">
                    <a16:rowId xmlns:a16="http://schemas.microsoft.com/office/drawing/2014/main" val="2331648361"/>
                  </a:ext>
                </a:extLst>
              </a:tr>
              <a:tr h="370840">
                <a:tc>
                  <a:txBody>
                    <a:bodyPr/>
                    <a:lstStyle/>
                    <a:p>
                      <a:pPr algn="l"/>
                      <a:r>
                        <a:rPr lang="en-US" sz="1800" kern="1200" dirty="0">
                          <a:solidFill>
                            <a:schemeClr val="dk1"/>
                          </a:solidFill>
                          <a:effectLst/>
                          <a:latin typeface="Arial" panose="020B0604020202020204" pitchFamily="34" charset="0"/>
                          <a:ea typeface="+mn-ea"/>
                          <a:cs typeface="Arial" panose="020B0604020202020204" pitchFamily="34" charset="0"/>
                        </a:rPr>
                        <a:t> provinces/states (</a:t>
                      </a:r>
                      <a:r>
                        <a:rPr lang="en-US" sz="1800" kern="1200" dirty="0" err="1">
                          <a:solidFill>
                            <a:schemeClr val="dk1"/>
                          </a:solidFill>
                          <a:effectLst/>
                          <a:latin typeface="Arial" panose="020B0604020202020204" pitchFamily="34" charset="0"/>
                          <a:ea typeface="+mn-ea"/>
                          <a:cs typeface="Arial" panose="020B0604020202020204" pitchFamily="34" charset="0"/>
                        </a:rPr>
                        <a:t>l'Ontario</a:t>
                      </a:r>
                      <a:r>
                        <a:rPr lang="en-US" sz="1800" kern="1200" dirty="0">
                          <a:solidFill>
                            <a:schemeClr val="dk1"/>
                          </a:solidFill>
                          <a:effectLst/>
                          <a:latin typeface="Arial" panose="020B0604020202020204" pitchFamily="34" charset="0"/>
                          <a:ea typeface="+mn-ea"/>
                          <a:cs typeface="Arial" panose="020B0604020202020204" pitchFamily="34" charset="0"/>
                        </a:rPr>
                        <a:t>)</a:t>
                      </a:r>
                    </a:p>
                  </a:txBody>
                  <a:tcPr marL="0" marR="0" marT="0" marB="0"/>
                </a:tc>
                <a:tc>
                  <a:txBody>
                    <a:bodyPr/>
                    <a:lstStyle/>
                    <a:p>
                      <a:pPr algn="l"/>
                      <a:r>
                        <a:rPr lang="en-US" sz="1800" kern="1200">
                          <a:solidFill>
                            <a:schemeClr val="dk1"/>
                          </a:solidFill>
                          <a:effectLst/>
                          <a:latin typeface="Arial" panose="020B0604020202020204" pitchFamily="34" charset="0"/>
                          <a:ea typeface="+mn-ea"/>
                          <a:cs typeface="Arial" panose="020B0604020202020204" pitchFamily="34" charset="0"/>
                        </a:rPr>
                        <a:t>en Ontario</a:t>
                      </a:r>
                    </a:p>
                  </a:txBody>
                  <a:tcPr marL="0" marR="0" marT="0" marB="0"/>
                </a:tc>
                <a:tc>
                  <a:txBody>
                    <a:bodyPr/>
                    <a:lstStyle/>
                    <a:p>
                      <a:pPr algn="l"/>
                      <a:r>
                        <a:rPr lang="en-US" sz="1800" kern="1200">
                          <a:solidFill>
                            <a:schemeClr val="dk1"/>
                          </a:solidFill>
                          <a:effectLst/>
                          <a:latin typeface="Arial" panose="020B0604020202020204" pitchFamily="34" charset="0"/>
                          <a:ea typeface="+mn-ea"/>
                          <a:cs typeface="Arial" panose="020B0604020202020204" pitchFamily="34" charset="0"/>
                        </a:rPr>
                        <a:t>d'Ontario</a:t>
                      </a:r>
                    </a:p>
                  </a:txBody>
                  <a:tcPr marL="0" marR="0" marT="0" marB="0"/>
                </a:tc>
                <a:extLst>
                  <a:ext uri="{0D108BD9-81ED-4DB2-BD59-A6C34878D82A}">
                    <a16:rowId xmlns:a16="http://schemas.microsoft.com/office/drawing/2014/main" val="1412931390"/>
                  </a:ext>
                </a:extLst>
              </a:tr>
              <a:tr h="351453">
                <a:tc gridSpan="3">
                  <a:txBody>
                    <a:bodyPr/>
                    <a:lstStyle/>
                    <a:p>
                      <a:pPr algn="l"/>
                      <a:r>
                        <a:rPr lang="en-US" sz="1800" kern="1200" dirty="0">
                          <a:solidFill>
                            <a:schemeClr val="dk1"/>
                          </a:solidFill>
                          <a:effectLst/>
                          <a:latin typeface="Arial" panose="020B0604020202020204" pitchFamily="34" charset="0"/>
                          <a:ea typeface="+mn-ea"/>
                          <a:cs typeface="Arial" panose="020B0604020202020204" pitchFamily="34" charset="0"/>
                        </a:rPr>
                        <a:t> </a:t>
                      </a:r>
                    </a:p>
                  </a:txBody>
                  <a:tcPr marL="0" marR="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62218735"/>
                  </a:ext>
                </a:extLst>
              </a:tr>
              <a:tr h="370840">
                <a:tc>
                  <a:txBody>
                    <a:bodyPr/>
                    <a:lstStyle/>
                    <a:p>
                      <a:pPr algn="l"/>
                      <a:r>
                        <a:rPr lang="en-US" sz="1800" kern="1200" dirty="0">
                          <a:solidFill>
                            <a:schemeClr val="dk1"/>
                          </a:solidFill>
                          <a:effectLst/>
                          <a:latin typeface="Arial" panose="020B0604020202020204" pitchFamily="34" charset="0"/>
                          <a:ea typeface="+mn-ea"/>
                          <a:cs typeface="Arial" panose="020B0604020202020204" pitchFamily="34" charset="0"/>
                        </a:rPr>
                        <a:t>  </a:t>
                      </a:r>
                      <a:r>
                        <a:rPr lang="fr-FR" sz="1800" b="1" kern="1200" dirty="0">
                          <a:solidFill>
                            <a:schemeClr val="dk1"/>
                          </a:solidFill>
                          <a:effectLst/>
                          <a:latin typeface="Arial" panose="020B0604020202020204" pitchFamily="34" charset="0"/>
                          <a:ea typeface="+mn-ea"/>
                          <a:cs typeface="Arial" panose="020B0604020202020204" pitchFamily="34" charset="0"/>
                        </a:rPr>
                        <a:t>plural </a:t>
                      </a:r>
                      <a:endParaRPr lang="en-US" sz="1800" b="1" kern="1200" dirty="0">
                        <a:solidFill>
                          <a:schemeClr val="dk1"/>
                        </a:solidFill>
                        <a:effectLst/>
                        <a:latin typeface="Arial" panose="020B0604020202020204" pitchFamily="34" charset="0"/>
                        <a:ea typeface="+mn-ea"/>
                        <a:cs typeface="Arial" panose="020B0604020202020204" pitchFamily="34" charset="0"/>
                      </a:endParaRPr>
                    </a:p>
                  </a:txBody>
                  <a:tcPr marL="0" marR="0" marT="0" marB="0"/>
                </a:tc>
                <a:tc>
                  <a:txBody>
                    <a:bodyPr/>
                    <a:lstStyle/>
                    <a:p>
                      <a:pPr algn="l"/>
                      <a:r>
                        <a:rPr lang="en-US" sz="1800" b="1" kern="1200">
                          <a:solidFill>
                            <a:schemeClr val="dk1"/>
                          </a:solidFill>
                          <a:effectLst/>
                          <a:latin typeface="Arial" panose="020B0604020202020204" pitchFamily="34" charset="0"/>
                          <a:ea typeface="+mn-ea"/>
                          <a:cs typeface="Arial" panose="020B0604020202020204" pitchFamily="34" charset="0"/>
                        </a:rPr>
                        <a:t>aux</a:t>
                      </a:r>
                    </a:p>
                  </a:txBody>
                  <a:tcPr marL="0" marR="0" marT="0" marB="0"/>
                </a:tc>
                <a:tc>
                  <a:txBody>
                    <a:bodyPr/>
                    <a:lstStyle/>
                    <a:p>
                      <a:pPr algn="l"/>
                      <a:r>
                        <a:rPr lang="en-US" sz="1800" b="1" kern="1200" dirty="0">
                          <a:solidFill>
                            <a:schemeClr val="dk1"/>
                          </a:solidFill>
                          <a:effectLst/>
                          <a:latin typeface="Arial" panose="020B0604020202020204" pitchFamily="34" charset="0"/>
                          <a:ea typeface="+mn-ea"/>
                          <a:cs typeface="Arial" panose="020B0604020202020204" pitchFamily="34" charset="0"/>
                        </a:rPr>
                        <a:t>des</a:t>
                      </a:r>
                    </a:p>
                  </a:txBody>
                  <a:tcPr marL="0" marR="0" marT="0" marB="0"/>
                </a:tc>
                <a:extLst>
                  <a:ext uri="{0D108BD9-81ED-4DB2-BD59-A6C34878D82A}">
                    <a16:rowId xmlns:a16="http://schemas.microsoft.com/office/drawing/2014/main" val="410457850"/>
                  </a:ext>
                </a:extLst>
              </a:tr>
              <a:tr h="370840">
                <a:tc>
                  <a:txBody>
                    <a:bodyPr/>
                    <a:lstStyle/>
                    <a:p>
                      <a:pPr algn="l"/>
                      <a:r>
                        <a:rPr lang="fr-FR" sz="1800" kern="1200" dirty="0">
                          <a:solidFill>
                            <a:schemeClr val="dk1"/>
                          </a:solidFill>
                          <a:effectLst/>
                          <a:latin typeface="Arial" panose="020B0604020202020204" pitchFamily="34" charset="0"/>
                          <a:ea typeface="+mn-ea"/>
                          <a:cs typeface="Arial" panose="020B0604020202020204" pitchFamily="34" charset="0"/>
                        </a:rPr>
                        <a:t> countries and </a:t>
                      </a:r>
                      <a:r>
                        <a:rPr lang="fr-FR" sz="1800" kern="1200" dirty="0" err="1">
                          <a:solidFill>
                            <a:schemeClr val="dk1"/>
                          </a:solidFill>
                          <a:effectLst/>
                          <a:latin typeface="Arial" panose="020B0604020202020204" pitchFamily="34" charset="0"/>
                          <a:ea typeface="+mn-ea"/>
                          <a:cs typeface="Arial" panose="020B0604020202020204" pitchFamily="34" charset="0"/>
                        </a:rPr>
                        <a:t>regions</a:t>
                      </a:r>
                      <a:br>
                        <a:rPr lang="fr-FR" sz="1800" kern="1200" dirty="0">
                          <a:solidFill>
                            <a:schemeClr val="dk1"/>
                          </a:solidFill>
                          <a:effectLst/>
                          <a:latin typeface="Arial" panose="020B0604020202020204" pitchFamily="34" charset="0"/>
                          <a:ea typeface="+mn-ea"/>
                          <a:cs typeface="Arial" panose="020B0604020202020204" pitchFamily="34" charset="0"/>
                        </a:rPr>
                      </a:br>
                      <a:r>
                        <a:rPr lang="fr-FR" sz="1800" kern="1200" dirty="0">
                          <a:solidFill>
                            <a:schemeClr val="dk1"/>
                          </a:solidFill>
                          <a:effectLst/>
                          <a:latin typeface="Arial" panose="020B0604020202020204" pitchFamily="34" charset="0"/>
                          <a:ea typeface="+mn-ea"/>
                          <a:cs typeface="Arial" panose="020B0604020202020204" pitchFamily="34" charset="0"/>
                        </a:rPr>
                        <a:t> (les Etats-Unis)</a:t>
                      </a:r>
                    </a:p>
                  </a:txBody>
                  <a:tcPr marL="0" marR="0" marT="0" marB="0"/>
                </a:tc>
                <a:tc>
                  <a:txBody>
                    <a:bodyPr/>
                    <a:lstStyle/>
                    <a:p>
                      <a:pPr algn="l"/>
                      <a:r>
                        <a:rPr lang="en-US" sz="1800" kern="1200">
                          <a:solidFill>
                            <a:schemeClr val="dk1"/>
                          </a:solidFill>
                          <a:effectLst/>
                          <a:latin typeface="Arial" panose="020B0604020202020204" pitchFamily="34" charset="0"/>
                          <a:ea typeface="+mn-ea"/>
                          <a:cs typeface="Arial" panose="020B0604020202020204" pitchFamily="34" charset="0"/>
                        </a:rPr>
                        <a:t>aux Etats-Unis</a:t>
                      </a:r>
                    </a:p>
                  </a:txBody>
                  <a:tcPr marL="0" marR="0" marT="0" marB="0"/>
                </a:tc>
                <a:tc>
                  <a:txBody>
                    <a:bodyPr/>
                    <a:lstStyle/>
                    <a:p>
                      <a:pPr algn="l"/>
                      <a:r>
                        <a:rPr lang="en-US" sz="1800" kern="1200" dirty="0">
                          <a:solidFill>
                            <a:schemeClr val="dk1"/>
                          </a:solidFill>
                          <a:effectLst/>
                          <a:latin typeface="Arial" panose="020B0604020202020204" pitchFamily="34" charset="0"/>
                          <a:ea typeface="+mn-ea"/>
                          <a:cs typeface="Arial" panose="020B0604020202020204" pitchFamily="34" charset="0"/>
                        </a:rPr>
                        <a:t>des </a:t>
                      </a:r>
                      <a:r>
                        <a:rPr lang="en-US" sz="1800" kern="1200" dirty="0" err="1">
                          <a:solidFill>
                            <a:schemeClr val="dk1"/>
                          </a:solidFill>
                          <a:effectLst/>
                          <a:latin typeface="Arial" panose="020B0604020202020204" pitchFamily="34" charset="0"/>
                          <a:ea typeface="+mn-ea"/>
                          <a:cs typeface="Arial" panose="020B0604020202020204" pitchFamily="34" charset="0"/>
                        </a:rPr>
                        <a:t>Etats-Unis</a:t>
                      </a:r>
                      <a:endParaRPr lang="en-US" sz="1800" kern="1200" dirty="0">
                        <a:solidFill>
                          <a:schemeClr val="dk1"/>
                        </a:solidFill>
                        <a:effectLst/>
                        <a:latin typeface="Arial" panose="020B0604020202020204" pitchFamily="34" charset="0"/>
                        <a:ea typeface="+mn-ea"/>
                        <a:cs typeface="Arial" panose="020B0604020202020204" pitchFamily="34" charset="0"/>
                      </a:endParaRPr>
                    </a:p>
                  </a:txBody>
                  <a:tcPr marL="0" marR="0" marT="0" marB="0"/>
                </a:tc>
                <a:extLst>
                  <a:ext uri="{0D108BD9-81ED-4DB2-BD59-A6C34878D82A}">
                    <a16:rowId xmlns:a16="http://schemas.microsoft.com/office/drawing/2014/main" val="3211897309"/>
                  </a:ext>
                </a:extLst>
              </a:tr>
            </a:tbl>
          </a:graphicData>
        </a:graphic>
      </p:graphicFrame>
      <p:pic>
        <p:nvPicPr>
          <p:cNvPr id="3" name="Recorded Sound">
            <a:hlinkClick r:id="" action="ppaction://media"/>
            <a:extLst>
              <a:ext uri="{FF2B5EF4-FFF2-40B4-BE49-F238E27FC236}">
                <a16:creationId xmlns:a16="http://schemas.microsoft.com/office/drawing/2014/main" id="{FC105AF8-0717-4B19-9557-9571E1E90E8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7849" y="679741"/>
            <a:ext cx="487363" cy="487363"/>
          </a:xfrm>
          <a:prstGeom prst="rect">
            <a:avLst/>
          </a:prstGeom>
        </p:spPr>
      </p:pic>
    </p:spTree>
    <p:extLst>
      <p:ext uri="{BB962C8B-B14F-4D97-AF65-F5344CB8AC3E}">
        <p14:creationId xmlns:p14="http://schemas.microsoft.com/office/powerpoint/2010/main" val="397870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0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p:txBody>
          <a:bodyPr/>
          <a:lstStyle/>
          <a:p>
            <a:pPr algn="ctr"/>
            <a:r>
              <a:rPr lang="fr-CA" dirty="0"/>
              <a:t>Conjugaison: habiter (to live)/ venir (to come)</a:t>
            </a:r>
            <a:endParaRPr lang="en-US" dirty="0"/>
          </a:p>
        </p:txBody>
      </p:sp>
      <p:graphicFrame>
        <p:nvGraphicFramePr>
          <p:cNvPr id="7" name="Table 6">
            <a:extLst>
              <a:ext uri="{FF2B5EF4-FFF2-40B4-BE49-F238E27FC236}">
                <a16:creationId xmlns:a16="http://schemas.microsoft.com/office/drawing/2014/main" id="{C68A5623-8596-4C71-A237-A03B6191A42C}"/>
              </a:ext>
            </a:extLst>
          </p:cNvPr>
          <p:cNvGraphicFramePr>
            <a:graphicFrameLocks noGrp="1"/>
          </p:cNvGraphicFramePr>
          <p:nvPr>
            <p:extLst/>
          </p:nvPr>
        </p:nvGraphicFramePr>
        <p:xfrm>
          <a:off x="773115" y="4477863"/>
          <a:ext cx="4508014" cy="1112520"/>
        </p:xfrm>
        <a:graphic>
          <a:graphicData uri="http://schemas.openxmlformats.org/drawingml/2006/table">
            <a:tbl>
              <a:tblPr firstRow="1" bandRow="1">
                <a:tableStyleId>{5C22544A-7EE6-4342-B048-85BDC9FD1C3A}</a:tableStyleId>
              </a:tblPr>
              <a:tblGrid>
                <a:gridCol w="1812913">
                  <a:extLst>
                    <a:ext uri="{9D8B030D-6E8A-4147-A177-3AD203B41FA5}">
                      <a16:colId xmlns:a16="http://schemas.microsoft.com/office/drawing/2014/main" val="3360423447"/>
                    </a:ext>
                  </a:extLst>
                </a:gridCol>
                <a:gridCol w="2695101">
                  <a:extLst>
                    <a:ext uri="{9D8B030D-6E8A-4147-A177-3AD203B41FA5}">
                      <a16:colId xmlns:a16="http://schemas.microsoft.com/office/drawing/2014/main" val="3999976291"/>
                    </a:ext>
                  </a:extLst>
                </a:gridCol>
              </a:tblGrid>
              <a:tr h="370840">
                <a:tc>
                  <a:txBody>
                    <a:bodyPr/>
                    <a:lstStyle/>
                    <a:p>
                      <a:pPr marL="0" algn="l" defTabSz="914400" rtl="0" eaLnBrk="1" latinLnBrk="0" hangingPunct="1"/>
                      <a:r>
                        <a:rPr lang="fr-CA" sz="1800" b="0" kern="1200" dirty="0">
                          <a:solidFill>
                            <a:schemeClr val="dk1"/>
                          </a:solidFill>
                          <a:effectLst/>
                          <a:latin typeface="Arial" panose="020B0604020202020204" pitchFamily="34" charset="0"/>
                          <a:ea typeface="+mn-ea"/>
                          <a:cs typeface="Arial" panose="020B0604020202020204" pitchFamily="34" charset="0"/>
                        </a:rPr>
                        <a:t>J’habite</a:t>
                      </a:r>
                    </a:p>
                  </a:txBody>
                  <a:tcPr/>
                </a:tc>
                <a:tc>
                  <a:txBody>
                    <a:bodyPr/>
                    <a:lstStyle/>
                    <a:p>
                      <a:pPr marL="0" algn="l" defTabSz="914400" rtl="0" eaLnBrk="1" latinLnBrk="0" hangingPunct="1"/>
                      <a:r>
                        <a:rPr lang="fr-CA" sz="1800" b="0" kern="1200" dirty="0">
                          <a:solidFill>
                            <a:schemeClr val="dk1"/>
                          </a:solidFill>
                          <a:effectLst/>
                          <a:latin typeface="Arial" panose="020B0604020202020204" pitchFamily="34" charset="0"/>
                          <a:ea typeface="+mn-ea"/>
                          <a:cs typeface="Arial" panose="020B0604020202020204" pitchFamily="34" charset="0"/>
                        </a:rPr>
                        <a:t>Nous habitons</a:t>
                      </a:r>
                      <a:endParaRPr lang="en-US" sz="1800" b="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120331043"/>
                  </a:ext>
                </a:extLst>
              </a:tr>
              <a:tr h="370840">
                <a:tc>
                  <a:txBody>
                    <a:bodyPr/>
                    <a:lstStyle/>
                    <a:p>
                      <a:pPr marL="0" algn="l" defTabSz="914400" rtl="0" eaLnBrk="1" latinLnBrk="0" hangingPunct="1"/>
                      <a:r>
                        <a:rPr lang="fr-CA" sz="1800" b="0" kern="1200" dirty="0">
                          <a:solidFill>
                            <a:schemeClr val="dk1"/>
                          </a:solidFill>
                          <a:effectLst/>
                          <a:latin typeface="Arial" panose="020B0604020202020204" pitchFamily="34" charset="0"/>
                          <a:ea typeface="+mn-ea"/>
                          <a:cs typeface="Arial" panose="020B0604020202020204" pitchFamily="34" charset="0"/>
                        </a:rPr>
                        <a:t>Tu habites</a:t>
                      </a:r>
                      <a:endParaRPr lang="en-US" sz="1800" b="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pPr marL="0" algn="l" defTabSz="914400" rtl="0" eaLnBrk="1" latinLnBrk="0" hangingPunct="1"/>
                      <a:r>
                        <a:rPr lang="fr-CA" sz="1800" b="0" kern="1200" dirty="0">
                          <a:solidFill>
                            <a:schemeClr val="dk1"/>
                          </a:solidFill>
                          <a:effectLst/>
                          <a:latin typeface="Arial" panose="020B0604020202020204" pitchFamily="34" charset="0"/>
                          <a:ea typeface="+mn-ea"/>
                          <a:cs typeface="Arial" panose="020B0604020202020204" pitchFamily="34" charset="0"/>
                        </a:rPr>
                        <a:t>Vous habitez</a:t>
                      </a:r>
                      <a:endParaRPr lang="en-US" sz="1800" b="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3200314"/>
                  </a:ext>
                </a:extLst>
              </a:tr>
              <a:tr h="370840">
                <a:tc>
                  <a:txBody>
                    <a:bodyPr/>
                    <a:lstStyle/>
                    <a:p>
                      <a:pPr marL="0" algn="l" defTabSz="914400" rtl="0" eaLnBrk="1" latinLnBrk="0" hangingPunct="1"/>
                      <a:r>
                        <a:rPr lang="fr-CA" sz="1800" b="0" kern="1200" dirty="0">
                          <a:solidFill>
                            <a:schemeClr val="dk1"/>
                          </a:solidFill>
                          <a:effectLst/>
                          <a:latin typeface="Arial" panose="020B0604020202020204" pitchFamily="34" charset="0"/>
                          <a:ea typeface="+mn-ea"/>
                          <a:cs typeface="Arial" panose="020B0604020202020204" pitchFamily="34" charset="0"/>
                        </a:rPr>
                        <a:t>Elle/il/on habite</a:t>
                      </a:r>
                      <a:endParaRPr lang="en-US" sz="1800" b="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pPr marL="0" algn="l" defTabSz="914400" rtl="0" eaLnBrk="1" latinLnBrk="0" hangingPunct="1"/>
                      <a:r>
                        <a:rPr lang="fr-CA" sz="1800" b="0" kern="1200" dirty="0">
                          <a:solidFill>
                            <a:schemeClr val="dk1"/>
                          </a:solidFill>
                          <a:effectLst/>
                          <a:latin typeface="Arial" panose="020B0604020202020204" pitchFamily="34" charset="0"/>
                          <a:ea typeface="+mn-ea"/>
                          <a:cs typeface="Arial" panose="020B0604020202020204" pitchFamily="34" charset="0"/>
                        </a:rPr>
                        <a:t>Elles/ils habitent</a:t>
                      </a:r>
                      <a:endParaRPr lang="en-US" sz="1800" b="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968551928"/>
                  </a:ext>
                </a:extLst>
              </a:tr>
            </a:tbl>
          </a:graphicData>
        </a:graphic>
      </p:graphicFrame>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1069848" y="1775818"/>
            <a:ext cx="10058400" cy="2824174"/>
          </a:xfrm>
        </p:spPr>
        <p:txBody>
          <a:bodyPr>
            <a:normAutofit/>
          </a:bodyPr>
          <a:lstStyle/>
          <a:p>
            <a:endParaRPr lang="fr-CA" b="1" dirty="0">
              <a:latin typeface="Arial" panose="020B0604020202020204" pitchFamily="34" charset="0"/>
              <a:cs typeface="Arial" panose="020B0604020202020204" pitchFamily="34" charset="0"/>
            </a:endParaRPr>
          </a:p>
          <a:p>
            <a:r>
              <a:rPr lang="fr-CA" b="1" dirty="0">
                <a:latin typeface="Arial" panose="020B0604020202020204" pitchFamily="34" charset="0"/>
                <a:cs typeface="Arial" panose="020B0604020202020204" pitchFamily="34" charset="0"/>
              </a:rPr>
              <a:t>Conjugaison:</a:t>
            </a:r>
          </a:p>
          <a:p>
            <a:pPr marL="0" indent="0">
              <a:buNone/>
            </a:pPr>
            <a:endParaRPr lang="fr-CA" b="1" dirty="0">
              <a:latin typeface="Arial" panose="020B0604020202020204" pitchFamily="34" charset="0"/>
              <a:cs typeface="Arial" panose="020B0604020202020204" pitchFamily="34" charset="0"/>
            </a:endParaRPr>
          </a:p>
          <a:p>
            <a:pPr lvl="1"/>
            <a:r>
              <a:rPr lang="fr-CA" dirty="0">
                <a:latin typeface="Arial" panose="020B0604020202020204" pitchFamily="34" charset="0"/>
                <a:cs typeface="Arial" panose="020B0604020202020204" pitchFamily="34" charset="0"/>
              </a:rPr>
              <a:t>HABITER (to live) </a:t>
            </a:r>
            <a:r>
              <a:rPr lang="fr-CA" dirty="0" err="1">
                <a:latin typeface="Arial" panose="020B0604020202020204" pitchFamily="34" charset="0"/>
                <a:cs typeface="Arial" panose="020B0604020202020204" pitchFamily="34" charset="0"/>
              </a:rPr>
              <a:t>is</a:t>
            </a:r>
            <a:r>
              <a:rPr lang="fr-CA" dirty="0">
                <a:latin typeface="Arial" panose="020B0604020202020204" pitchFamily="34" charset="0"/>
                <a:cs typeface="Arial" panose="020B0604020202020204" pitchFamily="34" charset="0"/>
              </a:rPr>
              <a:t> </a:t>
            </a:r>
            <a:r>
              <a:rPr lang="fr-CA" dirty="0" err="1">
                <a:latin typeface="Arial" panose="020B0604020202020204" pitchFamily="34" charset="0"/>
                <a:cs typeface="Arial" panose="020B0604020202020204" pitchFamily="34" charset="0"/>
              </a:rPr>
              <a:t>usually</a:t>
            </a:r>
            <a:r>
              <a:rPr lang="fr-CA" dirty="0">
                <a:latin typeface="Arial" panose="020B0604020202020204" pitchFamily="34" charset="0"/>
                <a:cs typeface="Arial" panose="020B0604020202020204" pitchFamily="34" charset="0"/>
              </a:rPr>
              <a:t> </a:t>
            </a:r>
            <a:r>
              <a:rPr lang="fr-CA" dirty="0" err="1">
                <a:latin typeface="Arial" panose="020B0604020202020204" pitchFamily="34" charset="0"/>
                <a:cs typeface="Arial" panose="020B0604020202020204" pitchFamily="34" charset="0"/>
              </a:rPr>
              <a:t>followed</a:t>
            </a:r>
            <a:r>
              <a:rPr lang="fr-CA" dirty="0">
                <a:latin typeface="Arial" panose="020B0604020202020204" pitchFamily="34" charset="0"/>
                <a:cs typeface="Arial" panose="020B0604020202020204" pitchFamily="34" charset="0"/>
              </a:rPr>
              <a:t> by the </a:t>
            </a:r>
            <a:r>
              <a:rPr lang="fr-CA" dirty="0" err="1">
                <a:latin typeface="Arial" panose="020B0604020202020204" pitchFamily="34" charset="0"/>
                <a:cs typeface="Arial" panose="020B0604020202020204" pitchFamily="34" charset="0"/>
              </a:rPr>
              <a:t>preposition</a:t>
            </a:r>
            <a:r>
              <a:rPr lang="fr-CA" dirty="0">
                <a:latin typeface="Arial" panose="020B0604020202020204" pitchFamily="34" charset="0"/>
                <a:cs typeface="Arial" panose="020B0604020202020204" pitchFamily="34" charset="0"/>
              </a:rPr>
              <a:t> « à » </a:t>
            </a:r>
            <a:r>
              <a:rPr lang="fr-CA" dirty="0" err="1">
                <a:latin typeface="Arial" panose="020B0604020202020204" pitchFamily="34" charset="0"/>
                <a:cs typeface="Arial" panose="020B0604020202020204" pitchFamily="34" charset="0"/>
              </a:rPr>
              <a:t>when</a:t>
            </a:r>
            <a:r>
              <a:rPr lang="fr-CA" dirty="0">
                <a:latin typeface="Arial" panose="020B0604020202020204" pitchFamily="34" charset="0"/>
                <a:cs typeface="Arial" panose="020B0604020202020204" pitchFamily="34" charset="0"/>
              </a:rPr>
              <a:t> </a:t>
            </a:r>
            <a:r>
              <a:rPr lang="fr-CA" dirty="0" err="1">
                <a:latin typeface="Arial" panose="020B0604020202020204" pitchFamily="34" charset="0"/>
                <a:cs typeface="Arial" panose="020B0604020202020204" pitchFamily="34" charset="0"/>
              </a:rPr>
              <a:t>talking</a:t>
            </a:r>
            <a:r>
              <a:rPr lang="fr-CA" dirty="0">
                <a:latin typeface="Arial" panose="020B0604020202020204" pitchFamily="34" charset="0"/>
                <a:cs typeface="Arial" panose="020B0604020202020204" pitchFamily="34" charset="0"/>
              </a:rPr>
              <a:t> about  a place : j’habite à </a:t>
            </a:r>
            <a:r>
              <a:rPr lang="fr-CA" dirty="0" err="1">
                <a:latin typeface="Arial" panose="020B0604020202020204" pitchFamily="34" charset="0"/>
                <a:cs typeface="Arial" panose="020B0604020202020204" pitchFamily="34" charset="0"/>
              </a:rPr>
              <a:t>Thunder</a:t>
            </a:r>
            <a:r>
              <a:rPr lang="fr-CA" dirty="0">
                <a:latin typeface="Arial" panose="020B0604020202020204" pitchFamily="34" charset="0"/>
                <a:cs typeface="Arial" panose="020B0604020202020204" pitchFamily="34" charset="0"/>
              </a:rPr>
              <a:t> Bay (I live in </a:t>
            </a:r>
            <a:r>
              <a:rPr lang="fr-CA" dirty="0" err="1">
                <a:latin typeface="Arial" panose="020B0604020202020204" pitchFamily="34" charset="0"/>
                <a:cs typeface="Arial" panose="020B0604020202020204" pitchFamily="34" charset="0"/>
              </a:rPr>
              <a:t>Thunder</a:t>
            </a:r>
            <a:r>
              <a:rPr lang="fr-CA" dirty="0">
                <a:latin typeface="Arial" panose="020B0604020202020204" pitchFamily="34" charset="0"/>
                <a:cs typeface="Arial" panose="020B0604020202020204" pitchFamily="34" charset="0"/>
              </a:rPr>
              <a:t> Bay)</a:t>
            </a:r>
          </a:p>
          <a:p>
            <a:pPr lvl="1"/>
            <a:r>
              <a:rPr lang="fr-CA" dirty="0">
                <a:latin typeface="Arial" panose="020B0604020202020204" pitchFamily="34" charset="0"/>
                <a:cs typeface="Arial" panose="020B0604020202020204" pitchFamily="34" charset="0"/>
              </a:rPr>
              <a:t>VENIR (</a:t>
            </a:r>
            <a:r>
              <a:rPr lang="fr-CA" dirty="0" err="1">
                <a:latin typeface="Arial" panose="020B0604020202020204" pitchFamily="34" charset="0"/>
                <a:cs typeface="Arial" panose="020B0604020202020204" pitchFamily="34" charset="0"/>
              </a:rPr>
              <a:t>coming</a:t>
            </a:r>
            <a:r>
              <a:rPr lang="fr-CA" dirty="0">
                <a:latin typeface="Arial" panose="020B0604020202020204" pitchFamily="34" charset="0"/>
                <a:cs typeface="Arial" panose="020B0604020202020204" pitchFamily="34" charset="0"/>
              </a:rPr>
              <a:t>) </a:t>
            </a:r>
            <a:r>
              <a:rPr lang="fr-CA" dirty="0" err="1">
                <a:latin typeface="Arial" panose="020B0604020202020204" pitchFamily="34" charset="0"/>
                <a:cs typeface="Arial" panose="020B0604020202020204" pitchFamily="34" charset="0"/>
              </a:rPr>
              <a:t>is</a:t>
            </a:r>
            <a:r>
              <a:rPr lang="fr-CA" dirty="0">
                <a:latin typeface="Arial" panose="020B0604020202020204" pitchFamily="34" charset="0"/>
                <a:cs typeface="Arial" panose="020B0604020202020204" pitchFamily="34" charset="0"/>
              </a:rPr>
              <a:t> </a:t>
            </a:r>
            <a:r>
              <a:rPr lang="fr-CA" dirty="0" err="1">
                <a:latin typeface="Arial" panose="020B0604020202020204" pitchFamily="34" charset="0"/>
                <a:cs typeface="Arial" panose="020B0604020202020204" pitchFamily="34" charset="0"/>
              </a:rPr>
              <a:t>usually</a:t>
            </a:r>
            <a:r>
              <a:rPr lang="fr-CA" dirty="0">
                <a:latin typeface="Arial" panose="020B0604020202020204" pitchFamily="34" charset="0"/>
                <a:cs typeface="Arial" panose="020B0604020202020204" pitchFamily="34" charset="0"/>
              </a:rPr>
              <a:t> </a:t>
            </a:r>
            <a:r>
              <a:rPr lang="fr-CA" dirty="0" err="1">
                <a:latin typeface="Arial" panose="020B0604020202020204" pitchFamily="34" charset="0"/>
                <a:cs typeface="Arial" panose="020B0604020202020204" pitchFamily="34" charset="0"/>
              </a:rPr>
              <a:t>followed</a:t>
            </a:r>
            <a:r>
              <a:rPr lang="fr-CA" dirty="0">
                <a:latin typeface="Arial" panose="020B0604020202020204" pitchFamily="34" charset="0"/>
                <a:cs typeface="Arial" panose="020B0604020202020204" pitchFamily="34" charset="0"/>
              </a:rPr>
              <a:t> by the </a:t>
            </a:r>
            <a:r>
              <a:rPr lang="fr-CA" dirty="0" err="1">
                <a:latin typeface="Arial" panose="020B0604020202020204" pitchFamily="34" charset="0"/>
                <a:cs typeface="Arial" panose="020B0604020202020204" pitchFamily="34" charset="0"/>
              </a:rPr>
              <a:t>preposition</a:t>
            </a:r>
            <a:r>
              <a:rPr lang="fr-CA" dirty="0">
                <a:latin typeface="Arial" panose="020B0604020202020204" pitchFamily="34" charset="0"/>
                <a:cs typeface="Arial" panose="020B0604020202020204" pitchFamily="34" charset="0"/>
              </a:rPr>
              <a:t> « de » </a:t>
            </a:r>
            <a:r>
              <a:rPr lang="fr-CA" dirty="0" err="1">
                <a:latin typeface="Arial" panose="020B0604020202020204" pitchFamily="34" charset="0"/>
                <a:cs typeface="Arial" panose="020B0604020202020204" pitchFamily="34" charset="0"/>
              </a:rPr>
              <a:t>when</a:t>
            </a:r>
            <a:r>
              <a:rPr lang="fr-CA" dirty="0">
                <a:latin typeface="Arial" panose="020B0604020202020204" pitchFamily="34" charset="0"/>
                <a:cs typeface="Arial" panose="020B0604020202020204" pitchFamily="34" charset="0"/>
              </a:rPr>
              <a:t> </a:t>
            </a:r>
            <a:r>
              <a:rPr lang="fr-CA" dirty="0" err="1">
                <a:latin typeface="Arial" panose="020B0604020202020204" pitchFamily="34" charset="0"/>
                <a:cs typeface="Arial" panose="020B0604020202020204" pitchFamily="34" charset="0"/>
              </a:rPr>
              <a:t>talking</a:t>
            </a:r>
            <a:r>
              <a:rPr lang="fr-CA" dirty="0">
                <a:latin typeface="Arial" panose="020B0604020202020204" pitchFamily="34" charset="0"/>
                <a:cs typeface="Arial" panose="020B0604020202020204" pitchFamily="34" charset="0"/>
              </a:rPr>
              <a:t> about  a place (</a:t>
            </a:r>
            <a:r>
              <a:rPr lang="fr-CA" dirty="0" err="1">
                <a:latin typeface="Arial" panose="020B0604020202020204" pitchFamily="34" charset="0"/>
                <a:cs typeface="Arial" panose="020B0604020202020204" pitchFamily="34" charset="0"/>
              </a:rPr>
              <a:t>coming</a:t>
            </a:r>
            <a:r>
              <a:rPr lang="fr-CA" dirty="0">
                <a:latin typeface="Arial" panose="020B0604020202020204" pitchFamily="34" charset="0"/>
                <a:cs typeface="Arial" panose="020B0604020202020204" pitchFamily="34" charset="0"/>
              </a:rPr>
              <a:t> </a:t>
            </a:r>
            <a:r>
              <a:rPr lang="fr-CA" dirty="0" err="1">
                <a:latin typeface="Arial" panose="020B0604020202020204" pitchFamily="34" charset="0"/>
                <a:cs typeface="Arial" panose="020B0604020202020204" pitchFamily="34" charset="0"/>
              </a:rPr>
              <a:t>from</a:t>
            </a:r>
            <a:r>
              <a:rPr lang="fr-CA" dirty="0">
                <a:latin typeface="Arial" panose="020B0604020202020204" pitchFamily="34" charset="0"/>
                <a:cs typeface="Arial" panose="020B0604020202020204" pitchFamily="34" charset="0"/>
              </a:rPr>
              <a:t>) : je viens </a:t>
            </a:r>
            <a:r>
              <a:rPr lang="fr-CA" dirty="0" err="1">
                <a:latin typeface="Arial" panose="020B0604020202020204" pitchFamily="34" charset="0"/>
                <a:cs typeface="Arial" panose="020B0604020202020204" pitchFamily="34" charset="0"/>
              </a:rPr>
              <a:t>deThunder</a:t>
            </a:r>
            <a:r>
              <a:rPr lang="fr-CA" dirty="0">
                <a:latin typeface="Arial" panose="020B0604020202020204" pitchFamily="34" charset="0"/>
                <a:cs typeface="Arial" panose="020B0604020202020204" pitchFamily="34" charset="0"/>
              </a:rPr>
              <a:t> Bay ( I come </a:t>
            </a:r>
            <a:r>
              <a:rPr lang="fr-CA" dirty="0" err="1">
                <a:latin typeface="Arial" panose="020B0604020202020204" pitchFamily="34" charset="0"/>
                <a:cs typeface="Arial" panose="020B0604020202020204" pitchFamily="34" charset="0"/>
              </a:rPr>
              <a:t>from</a:t>
            </a:r>
            <a:r>
              <a:rPr lang="fr-CA" dirty="0">
                <a:latin typeface="Arial" panose="020B0604020202020204" pitchFamily="34" charset="0"/>
                <a:cs typeface="Arial" panose="020B0604020202020204" pitchFamily="34" charset="0"/>
              </a:rPr>
              <a:t> </a:t>
            </a:r>
            <a:r>
              <a:rPr lang="fr-CA" dirty="0" err="1">
                <a:latin typeface="Arial" panose="020B0604020202020204" pitchFamily="34" charset="0"/>
                <a:cs typeface="Arial" panose="020B0604020202020204" pitchFamily="34" charset="0"/>
              </a:rPr>
              <a:t>Thunder</a:t>
            </a:r>
            <a:r>
              <a:rPr lang="fr-CA" dirty="0">
                <a:latin typeface="Arial" panose="020B0604020202020204" pitchFamily="34" charset="0"/>
                <a:cs typeface="Arial" panose="020B0604020202020204" pitchFamily="34" charset="0"/>
              </a:rPr>
              <a:t> Bay)</a:t>
            </a:r>
          </a:p>
          <a:p>
            <a:pPr lvl="1"/>
            <a:endParaRPr lang="fr-CA" dirty="0">
              <a:latin typeface="Arial" panose="020B0604020202020204" pitchFamily="34" charset="0"/>
              <a:cs typeface="Arial" panose="020B0604020202020204" pitchFamily="34" charset="0"/>
            </a:endParaRPr>
          </a:p>
          <a:p>
            <a:pPr lvl="1"/>
            <a:endParaRPr lang="fr-CA" dirty="0">
              <a:latin typeface="Arial" panose="020B060402020202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id="{7A093C4E-6B89-4405-945B-0FF26D8C6D32}"/>
              </a:ext>
            </a:extLst>
          </p:cNvPr>
          <p:cNvGraphicFramePr>
            <a:graphicFrameLocks noGrp="1"/>
          </p:cNvGraphicFramePr>
          <p:nvPr>
            <p:extLst/>
          </p:nvPr>
        </p:nvGraphicFramePr>
        <p:xfrm>
          <a:off x="6615600" y="4477863"/>
          <a:ext cx="4508014" cy="1112520"/>
        </p:xfrm>
        <a:graphic>
          <a:graphicData uri="http://schemas.openxmlformats.org/drawingml/2006/table">
            <a:tbl>
              <a:tblPr firstRow="1" bandRow="1">
                <a:tableStyleId>{5C22544A-7EE6-4342-B048-85BDC9FD1C3A}</a:tableStyleId>
              </a:tblPr>
              <a:tblGrid>
                <a:gridCol w="1812913">
                  <a:extLst>
                    <a:ext uri="{9D8B030D-6E8A-4147-A177-3AD203B41FA5}">
                      <a16:colId xmlns:a16="http://schemas.microsoft.com/office/drawing/2014/main" val="811887909"/>
                    </a:ext>
                  </a:extLst>
                </a:gridCol>
                <a:gridCol w="2695101">
                  <a:extLst>
                    <a:ext uri="{9D8B030D-6E8A-4147-A177-3AD203B41FA5}">
                      <a16:colId xmlns:a16="http://schemas.microsoft.com/office/drawing/2014/main" val="4221509296"/>
                    </a:ext>
                  </a:extLst>
                </a:gridCol>
              </a:tblGrid>
              <a:tr h="370840">
                <a:tc>
                  <a:txBody>
                    <a:bodyPr/>
                    <a:lstStyle/>
                    <a:p>
                      <a:r>
                        <a:rPr lang="fr-CA" sz="1800" b="0" kern="1200" dirty="0">
                          <a:solidFill>
                            <a:schemeClr val="dk1"/>
                          </a:solidFill>
                          <a:effectLst/>
                          <a:latin typeface="Arial" panose="020B0604020202020204" pitchFamily="34" charset="0"/>
                          <a:ea typeface="+mn-ea"/>
                          <a:cs typeface="Arial" panose="020B0604020202020204" pitchFamily="34" charset="0"/>
                        </a:rPr>
                        <a:t>Je viens</a:t>
                      </a:r>
                    </a:p>
                  </a:txBody>
                  <a:tcPr/>
                </a:tc>
                <a:tc>
                  <a:txBody>
                    <a:bodyPr/>
                    <a:lstStyle/>
                    <a:p>
                      <a:r>
                        <a:rPr lang="fr-CA" sz="1800" b="0" kern="1200" dirty="0">
                          <a:solidFill>
                            <a:schemeClr val="dk1"/>
                          </a:solidFill>
                          <a:effectLst/>
                          <a:latin typeface="Arial" panose="020B0604020202020204" pitchFamily="34" charset="0"/>
                          <a:ea typeface="+mn-ea"/>
                          <a:cs typeface="Arial" panose="020B0604020202020204" pitchFamily="34" charset="0"/>
                        </a:rPr>
                        <a:t>Nous venons</a:t>
                      </a:r>
                      <a:endParaRPr lang="en-US" sz="1800" b="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962334834"/>
                  </a:ext>
                </a:extLst>
              </a:tr>
              <a:tr h="370840">
                <a:tc>
                  <a:txBody>
                    <a:bodyPr/>
                    <a:lstStyle/>
                    <a:p>
                      <a:r>
                        <a:rPr lang="fr-CA" sz="1800" b="0" kern="1200" dirty="0">
                          <a:solidFill>
                            <a:schemeClr val="dk1"/>
                          </a:solidFill>
                          <a:effectLst/>
                          <a:latin typeface="Arial" panose="020B0604020202020204" pitchFamily="34" charset="0"/>
                          <a:ea typeface="+mn-ea"/>
                          <a:cs typeface="Arial" panose="020B0604020202020204" pitchFamily="34" charset="0"/>
                        </a:rPr>
                        <a:t>Tu viens</a:t>
                      </a:r>
                      <a:endParaRPr lang="en-US" sz="1800" b="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r>
                        <a:rPr lang="fr-CA" sz="1800" b="0" kern="1200" dirty="0">
                          <a:solidFill>
                            <a:schemeClr val="dk1"/>
                          </a:solidFill>
                          <a:effectLst/>
                          <a:latin typeface="Arial" panose="020B0604020202020204" pitchFamily="34" charset="0"/>
                          <a:ea typeface="+mn-ea"/>
                          <a:cs typeface="Arial" panose="020B0604020202020204" pitchFamily="34" charset="0"/>
                        </a:rPr>
                        <a:t>Vous venez</a:t>
                      </a:r>
                      <a:endParaRPr lang="en-US" sz="1800" b="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067201762"/>
                  </a:ext>
                </a:extLst>
              </a:tr>
              <a:tr h="370840">
                <a:tc>
                  <a:txBody>
                    <a:bodyPr/>
                    <a:lstStyle/>
                    <a:p>
                      <a:r>
                        <a:rPr lang="fr-CA" sz="1800" b="0" kern="1200" dirty="0">
                          <a:solidFill>
                            <a:schemeClr val="dk1"/>
                          </a:solidFill>
                          <a:effectLst/>
                          <a:latin typeface="Arial" panose="020B0604020202020204" pitchFamily="34" charset="0"/>
                          <a:ea typeface="+mn-ea"/>
                          <a:cs typeface="Arial" panose="020B0604020202020204" pitchFamily="34" charset="0"/>
                        </a:rPr>
                        <a:t>Elle/il/on vient</a:t>
                      </a:r>
                      <a:endParaRPr lang="en-US" sz="1800" b="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r>
                        <a:rPr lang="fr-CA" sz="1800" b="0" kern="1200" dirty="0">
                          <a:solidFill>
                            <a:schemeClr val="dk1"/>
                          </a:solidFill>
                          <a:effectLst/>
                          <a:latin typeface="Arial" panose="020B0604020202020204" pitchFamily="34" charset="0"/>
                          <a:ea typeface="+mn-ea"/>
                          <a:cs typeface="Arial" panose="020B0604020202020204" pitchFamily="34" charset="0"/>
                        </a:rPr>
                        <a:t>Elles/ils viennent</a:t>
                      </a:r>
                      <a:endParaRPr lang="en-US" sz="1800" b="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78744017"/>
                  </a:ext>
                </a:extLst>
              </a:tr>
            </a:tbl>
          </a:graphicData>
        </a:graphic>
      </p:graphicFrame>
      <p:pic>
        <p:nvPicPr>
          <p:cNvPr id="3" name="Recorded Sound">
            <a:hlinkClick r:id="" action="ppaction://media"/>
            <a:extLst>
              <a:ext uri="{FF2B5EF4-FFF2-40B4-BE49-F238E27FC236}">
                <a16:creationId xmlns:a16="http://schemas.microsoft.com/office/drawing/2014/main" id="{4C217050-B819-4CEA-9C91-D5B193B9309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26152" y="3620910"/>
            <a:ext cx="487363" cy="487363"/>
          </a:xfrm>
          <a:prstGeom prst="rect">
            <a:avLst/>
          </a:prstGeom>
        </p:spPr>
      </p:pic>
    </p:spTree>
    <p:extLst>
      <p:ext uri="{BB962C8B-B14F-4D97-AF65-F5344CB8AC3E}">
        <p14:creationId xmlns:p14="http://schemas.microsoft.com/office/powerpoint/2010/main" val="117908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a:xfrm>
            <a:off x="1354461" y="285263"/>
            <a:ext cx="10058402" cy="1219200"/>
          </a:xfrm>
        </p:spPr>
        <p:txBody>
          <a:bodyPr>
            <a:normAutofit/>
          </a:bodyPr>
          <a:lstStyle/>
          <a:p>
            <a:pPr algn="ctr"/>
            <a:r>
              <a:rPr lang="fr-CA" dirty="0">
                <a:cs typeface="Arial" panose="020B0604020202020204" pitchFamily="34" charset="0"/>
              </a:rPr>
              <a:t>conjugaison</a:t>
            </a:r>
            <a:endParaRPr lang="en-US" dirty="0">
              <a:cs typeface="Arial" panose="020B0604020202020204" pitchFamily="34" charset="0"/>
            </a:endParaRPr>
          </a:p>
        </p:txBody>
      </p:sp>
      <p:graphicFrame>
        <p:nvGraphicFramePr>
          <p:cNvPr id="4" name="Content Placeholder 3">
            <a:extLst>
              <a:ext uri="{FF2B5EF4-FFF2-40B4-BE49-F238E27FC236}">
                <a16:creationId xmlns:a16="http://schemas.microsoft.com/office/drawing/2014/main" id="{5703094A-C4CC-49A3-B2A1-E5EA73D36077}"/>
              </a:ext>
            </a:extLst>
          </p:cNvPr>
          <p:cNvGraphicFramePr>
            <a:graphicFrameLocks noGrp="1"/>
          </p:cNvGraphicFramePr>
          <p:nvPr>
            <p:ph idx="1"/>
            <p:extLst/>
          </p:nvPr>
        </p:nvGraphicFramePr>
        <p:xfrm>
          <a:off x="1177682" y="2060783"/>
          <a:ext cx="9944470" cy="1112520"/>
        </p:xfrm>
        <a:graphic>
          <a:graphicData uri="http://schemas.openxmlformats.org/drawingml/2006/table">
            <a:tbl>
              <a:tblPr firstRow="1" bandRow="1">
                <a:tableStyleId>{5C22544A-7EE6-4342-B048-85BDC9FD1C3A}</a:tableStyleId>
              </a:tblPr>
              <a:tblGrid>
                <a:gridCol w="4915270">
                  <a:extLst>
                    <a:ext uri="{9D8B030D-6E8A-4147-A177-3AD203B41FA5}">
                      <a16:colId xmlns:a16="http://schemas.microsoft.com/office/drawing/2014/main" val="3765545865"/>
                    </a:ext>
                  </a:extLst>
                </a:gridCol>
                <a:gridCol w="5029200">
                  <a:extLst>
                    <a:ext uri="{9D8B030D-6E8A-4147-A177-3AD203B41FA5}">
                      <a16:colId xmlns:a16="http://schemas.microsoft.com/office/drawing/2014/main" val="2515419361"/>
                    </a:ext>
                  </a:extLst>
                </a:gridCol>
              </a:tblGrid>
              <a:tr h="370840">
                <a:tc>
                  <a:txBody>
                    <a:bodyPr/>
                    <a:lstStyle/>
                    <a:p>
                      <a:r>
                        <a:rPr lang="fr-CA" sz="1600" b="0" kern="1200" dirty="0">
                          <a:solidFill>
                            <a:schemeClr val="dk1"/>
                          </a:solidFill>
                          <a:latin typeface="Arial" panose="020B0604020202020204" pitchFamily="34" charset="0"/>
                          <a:ea typeface="+mn-ea"/>
                          <a:cs typeface="Arial" panose="020B0604020202020204" pitchFamily="34" charset="0"/>
                        </a:rPr>
                        <a:t>Je porte </a:t>
                      </a:r>
                      <a:endParaRPr lang="en-US" sz="1600" b="0"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r>
                        <a:rPr lang="fr-CA" sz="1600" b="0" dirty="0">
                          <a:solidFill>
                            <a:schemeClr val="tx1"/>
                          </a:solidFill>
                          <a:latin typeface="Arial" panose="020B0604020202020204" pitchFamily="34" charset="0"/>
                          <a:cs typeface="Arial" panose="020B0604020202020204" pitchFamily="34" charset="0"/>
                        </a:rPr>
                        <a:t>Nous portons</a:t>
                      </a:r>
                      <a:endParaRPr lang="en-US" sz="1600"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90921136"/>
                  </a:ext>
                </a:extLst>
              </a:tr>
              <a:tr h="370840">
                <a:tc>
                  <a:txBody>
                    <a:bodyPr/>
                    <a:lstStyle/>
                    <a:p>
                      <a:r>
                        <a:rPr lang="fr-CA" sz="1600" dirty="0">
                          <a:latin typeface="Arial" panose="020B0604020202020204" pitchFamily="34" charset="0"/>
                          <a:cs typeface="Arial" panose="020B0604020202020204" pitchFamily="34" charset="0"/>
                        </a:rPr>
                        <a:t>Tu portes</a:t>
                      </a:r>
                      <a:endParaRPr lang="en-US" sz="1600" dirty="0">
                        <a:latin typeface="Arial" panose="020B0604020202020204" pitchFamily="34" charset="0"/>
                        <a:cs typeface="Arial" panose="020B0604020202020204" pitchFamily="34" charset="0"/>
                      </a:endParaRPr>
                    </a:p>
                  </a:txBody>
                  <a:tcPr/>
                </a:tc>
                <a:tc>
                  <a:txBody>
                    <a:bodyPr/>
                    <a:lstStyle/>
                    <a:p>
                      <a:r>
                        <a:rPr lang="fr-CA" sz="1600" dirty="0">
                          <a:latin typeface="Arial" panose="020B0604020202020204" pitchFamily="34" charset="0"/>
                          <a:cs typeface="Arial" panose="020B0604020202020204" pitchFamily="34" charset="0"/>
                        </a:rPr>
                        <a:t>Vous portez</a:t>
                      </a:r>
                      <a:endParaRPr 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19543396"/>
                  </a:ext>
                </a:extLst>
              </a:tr>
              <a:tr h="370840">
                <a:tc>
                  <a:txBody>
                    <a:bodyPr/>
                    <a:lstStyle/>
                    <a:p>
                      <a:r>
                        <a:rPr lang="fr-CA" sz="1600" dirty="0">
                          <a:latin typeface="Arial" panose="020B0604020202020204" pitchFamily="34" charset="0"/>
                          <a:cs typeface="Arial" panose="020B0604020202020204" pitchFamily="34" charset="0"/>
                        </a:rPr>
                        <a:t>Elle/il porte</a:t>
                      </a:r>
                      <a:endParaRPr lang="en-US" sz="1600" dirty="0">
                        <a:latin typeface="Arial" panose="020B0604020202020204" pitchFamily="34" charset="0"/>
                        <a:cs typeface="Arial" panose="020B0604020202020204" pitchFamily="34" charset="0"/>
                      </a:endParaRPr>
                    </a:p>
                  </a:txBody>
                  <a:tcPr/>
                </a:tc>
                <a:tc>
                  <a:txBody>
                    <a:bodyPr/>
                    <a:lstStyle/>
                    <a:p>
                      <a:r>
                        <a:rPr lang="fr-CA" sz="1600" dirty="0">
                          <a:latin typeface="Arial" panose="020B0604020202020204" pitchFamily="34" charset="0"/>
                          <a:cs typeface="Arial" panose="020B0604020202020204" pitchFamily="34" charset="0"/>
                        </a:rPr>
                        <a:t>Elles/ils portent</a:t>
                      </a:r>
                      <a:endParaRPr 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59278335"/>
                  </a:ext>
                </a:extLst>
              </a:tr>
            </a:tbl>
          </a:graphicData>
        </a:graphic>
      </p:graphicFrame>
      <p:sp>
        <p:nvSpPr>
          <p:cNvPr id="5" name="TextBox 4">
            <a:extLst>
              <a:ext uri="{FF2B5EF4-FFF2-40B4-BE49-F238E27FC236}">
                <a16:creationId xmlns:a16="http://schemas.microsoft.com/office/drawing/2014/main" id="{2A3AC0BC-A464-440B-BA3C-90218D8706F9}"/>
              </a:ext>
            </a:extLst>
          </p:cNvPr>
          <p:cNvSpPr txBox="1"/>
          <p:nvPr/>
        </p:nvSpPr>
        <p:spPr>
          <a:xfrm>
            <a:off x="1180730" y="1724644"/>
            <a:ext cx="3036163" cy="369332"/>
          </a:xfrm>
          <a:prstGeom prst="rect">
            <a:avLst/>
          </a:prstGeom>
          <a:noFill/>
        </p:spPr>
        <p:txBody>
          <a:bodyPr wrap="square" rtlCol="0">
            <a:spAutoFit/>
          </a:bodyPr>
          <a:lstStyle/>
          <a:p>
            <a:r>
              <a:rPr lang="fr-CA" b="1" dirty="0">
                <a:latin typeface="Arial" panose="020B0604020202020204" pitchFamily="34" charset="0"/>
                <a:cs typeface="Arial" panose="020B0604020202020204" pitchFamily="34" charset="0"/>
              </a:rPr>
              <a:t>Porter / to wear</a:t>
            </a:r>
            <a:endParaRPr lang="en-US" b="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A53655B-5274-4566-80E4-932C08CB14EA}"/>
              </a:ext>
            </a:extLst>
          </p:cNvPr>
          <p:cNvSpPr/>
          <p:nvPr/>
        </p:nvSpPr>
        <p:spPr>
          <a:xfrm>
            <a:off x="1177682" y="3244334"/>
            <a:ext cx="1992853" cy="369332"/>
          </a:xfrm>
          <a:prstGeom prst="rect">
            <a:avLst/>
          </a:prstGeom>
        </p:spPr>
        <p:txBody>
          <a:bodyPr wrap="none">
            <a:spAutoFit/>
          </a:bodyPr>
          <a:lstStyle/>
          <a:p>
            <a:r>
              <a:rPr lang="fr-CA" b="1" dirty="0">
                <a:latin typeface="Arial" panose="020B0604020202020204" pitchFamily="34" charset="0"/>
                <a:cs typeface="Arial" panose="020B0604020202020204" pitchFamily="34" charset="0"/>
              </a:rPr>
              <a:t>Prendre / to </a:t>
            </a:r>
            <a:r>
              <a:rPr lang="fr-CA" b="1" dirty="0" err="1">
                <a:latin typeface="Arial" panose="020B0604020202020204" pitchFamily="34" charset="0"/>
                <a:cs typeface="Arial" panose="020B0604020202020204" pitchFamily="34" charset="0"/>
              </a:rPr>
              <a:t>take</a:t>
            </a:r>
            <a:endParaRPr lang="en-US" b="1"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C68A5623-8596-4C71-A237-A03B6191A42C}"/>
              </a:ext>
            </a:extLst>
          </p:cNvPr>
          <p:cNvGraphicFramePr>
            <a:graphicFrameLocks noGrp="1"/>
          </p:cNvGraphicFramePr>
          <p:nvPr>
            <p:extLst/>
          </p:nvPr>
        </p:nvGraphicFramePr>
        <p:xfrm>
          <a:off x="1177682" y="3613666"/>
          <a:ext cx="9944470" cy="1112520"/>
        </p:xfrm>
        <a:graphic>
          <a:graphicData uri="http://schemas.openxmlformats.org/drawingml/2006/table">
            <a:tbl>
              <a:tblPr firstRow="1" bandRow="1">
                <a:tableStyleId>{5C22544A-7EE6-4342-B048-85BDC9FD1C3A}</a:tableStyleId>
              </a:tblPr>
              <a:tblGrid>
                <a:gridCol w="4915270">
                  <a:extLst>
                    <a:ext uri="{9D8B030D-6E8A-4147-A177-3AD203B41FA5}">
                      <a16:colId xmlns:a16="http://schemas.microsoft.com/office/drawing/2014/main" val="3360423447"/>
                    </a:ext>
                  </a:extLst>
                </a:gridCol>
                <a:gridCol w="5029200">
                  <a:extLst>
                    <a:ext uri="{9D8B030D-6E8A-4147-A177-3AD203B41FA5}">
                      <a16:colId xmlns:a16="http://schemas.microsoft.com/office/drawing/2014/main" val="2646660962"/>
                    </a:ext>
                  </a:extLst>
                </a:gridCol>
              </a:tblGrid>
              <a:tr h="370840">
                <a:tc>
                  <a:txBody>
                    <a:bodyPr/>
                    <a:lstStyle/>
                    <a:p>
                      <a:r>
                        <a:rPr lang="fr-CA" sz="1600" b="0" kern="1200" dirty="0">
                          <a:solidFill>
                            <a:schemeClr val="dk1"/>
                          </a:solidFill>
                          <a:latin typeface="Arial" panose="020B0604020202020204" pitchFamily="34" charset="0"/>
                          <a:ea typeface="+mn-ea"/>
                          <a:cs typeface="Arial" panose="020B0604020202020204" pitchFamily="34" charset="0"/>
                        </a:rPr>
                        <a:t>Je prends</a:t>
                      </a:r>
                      <a:endParaRPr lang="en-US" sz="1600" b="0"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r>
                        <a:rPr lang="fr-CA" sz="1600" b="0" kern="1200" dirty="0">
                          <a:solidFill>
                            <a:schemeClr val="dk1"/>
                          </a:solidFill>
                          <a:latin typeface="Arial" panose="020B0604020202020204" pitchFamily="34" charset="0"/>
                          <a:ea typeface="+mn-ea"/>
                          <a:cs typeface="Arial" panose="020B0604020202020204" pitchFamily="34" charset="0"/>
                        </a:rPr>
                        <a:t>Nous prenons</a:t>
                      </a:r>
                      <a:endParaRPr lang="en-US" sz="16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0961277"/>
                  </a:ext>
                </a:extLst>
              </a:tr>
              <a:tr h="370840">
                <a:tc>
                  <a:txBody>
                    <a:bodyPr/>
                    <a:lstStyle/>
                    <a:p>
                      <a:r>
                        <a:rPr lang="fr-CA" sz="1600" kern="1200" dirty="0">
                          <a:solidFill>
                            <a:schemeClr val="dk1"/>
                          </a:solidFill>
                          <a:latin typeface="Arial" panose="020B0604020202020204" pitchFamily="34" charset="0"/>
                          <a:ea typeface="+mn-ea"/>
                          <a:cs typeface="Arial" panose="020B0604020202020204" pitchFamily="34" charset="0"/>
                        </a:rPr>
                        <a:t>Tu prends</a:t>
                      </a:r>
                      <a:endParaRPr lang="en-US" sz="1600"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r>
                        <a:rPr lang="fr-CA" sz="1600" kern="1200" dirty="0">
                          <a:solidFill>
                            <a:schemeClr val="dk1"/>
                          </a:solidFill>
                          <a:latin typeface="Arial" panose="020B0604020202020204" pitchFamily="34" charset="0"/>
                          <a:ea typeface="+mn-ea"/>
                          <a:cs typeface="Arial" panose="020B0604020202020204" pitchFamily="34" charset="0"/>
                        </a:rPr>
                        <a:t>Vous prenez</a:t>
                      </a:r>
                      <a:endParaRPr lang="en-US" sz="160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120331043"/>
                  </a:ext>
                </a:extLst>
              </a:tr>
              <a:tr h="370840">
                <a:tc>
                  <a:txBody>
                    <a:bodyPr/>
                    <a:lstStyle/>
                    <a:p>
                      <a:r>
                        <a:rPr lang="fr-CA" sz="1600" kern="1200" dirty="0">
                          <a:solidFill>
                            <a:schemeClr val="dk1"/>
                          </a:solidFill>
                          <a:latin typeface="Arial" panose="020B0604020202020204" pitchFamily="34" charset="0"/>
                          <a:ea typeface="+mn-ea"/>
                          <a:cs typeface="Arial" panose="020B0604020202020204" pitchFamily="34" charset="0"/>
                        </a:rPr>
                        <a:t>Elle/il prend</a:t>
                      </a:r>
                      <a:endParaRPr lang="en-US" sz="1600"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r>
                        <a:rPr lang="fr-CA" sz="1600" kern="1200" dirty="0">
                          <a:solidFill>
                            <a:schemeClr val="dk1"/>
                          </a:solidFill>
                          <a:latin typeface="Arial" panose="020B0604020202020204" pitchFamily="34" charset="0"/>
                          <a:ea typeface="+mn-ea"/>
                          <a:cs typeface="Arial" panose="020B0604020202020204" pitchFamily="34" charset="0"/>
                        </a:rPr>
                        <a:t>Elles/ils prennent</a:t>
                      </a:r>
                      <a:endParaRPr lang="en-US" sz="160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3200314"/>
                  </a:ext>
                </a:extLst>
              </a:tr>
            </a:tbl>
          </a:graphicData>
        </a:graphic>
      </p:graphicFrame>
      <p:sp>
        <p:nvSpPr>
          <p:cNvPr id="8" name="Rectangle 7">
            <a:extLst>
              <a:ext uri="{FF2B5EF4-FFF2-40B4-BE49-F238E27FC236}">
                <a16:creationId xmlns:a16="http://schemas.microsoft.com/office/drawing/2014/main" id="{3424B8A7-8C06-48B4-9978-E6584B3BE79C}"/>
              </a:ext>
            </a:extLst>
          </p:cNvPr>
          <p:cNvSpPr/>
          <p:nvPr/>
        </p:nvSpPr>
        <p:spPr>
          <a:xfrm>
            <a:off x="1180730" y="5010047"/>
            <a:ext cx="3036163" cy="369332"/>
          </a:xfrm>
          <a:prstGeom prst="rect">
            <a:avLst/>
          </a:prstGeom>
        </p:spPr>
        <p:txBody>
          <a:bodyPr wrap="square">
            <a:spAutoFit/>
          </a:bodyPr>
          <a:lstStyle/>
          <a:p>
            <a:r>
              <a:rPr lang="fr-CA" b="1" dirty="0">
                <a:latin typeface="Arial" panose="020B0604020202020204" pitchFamily="34" charset="0"/>
                <a:cs typeface="Arial" panose="020B0604020202020204" pitchFamily="34" charset="0"/>
              </a:rPr>
              <a:t>Mettre / to put on</a:t>
            </a:r>
            <a:endParaRPr lang="en-US" b="1" dirty="0">
              <a:latin typeface="Arial" panose="020B0604020202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36DEC78F-1A63-4116-9256-15DE73E3968F}"/>
              </a:ext>
            </a:extLst>
          </p:cNvPr>
          <p:cNvGraphicFramePr>
            <a:graphicFrameLocks noGrp="1"/>
          </p:cNvGraphicFramePr>
          <p:nvPr>
            <p:extLst/>
          </p:nvPr>
        </p:nvGraphicFramePr>
        <p:xfrm>
          <a:off x="1177682" y="5379379"/>
          <a:ext cx="9944470" cy="1112520"/>
        </p:xfrm>
        <a:graphic>
          <a:graphicData uri="http://schemas.openxmlformats.org/drawingml/2006/table">
            <a:tbl>
              <a:tblPr firstRow="1" bandRow="1">
                <a:tableStyleId>{5C22544A-7EE6-4342-B048-85BDC9FD1C3A}</a:tableStyleId>
              </a:tblPr>
              <a:tblGrid>
                <a:gridCol w="4915270">
                  <a:extLst>
                    <a:ext uri="{9D8B030D-6E8A-4147-A177-3AD203B41FA5}">
                      <a16:colId xmlns:a16="http://schemas.microsoft.com/office/drawing/2014/main" val="579966757"/>
                    </a:ext>
                  </a:extLst>
                </a:gridCol>
                <a:gridCol w="5029200">
                  <a:extLst>
                    <a:ext uri="{9D8B030D-6E8A-4147-A177-3AD203B41FA5}">
                      <a16:colId xmlns:a16="http://schemas.microsoft.com/office/drawing/2014/main" val="3908914498"/>
                    </a:ext>
                  </a:extLst>
                </a:gridCol>
              </a:tblGrid>
              <a:tr h="370840">
                <a:tc>
                  <a:txBody>
                    <a:bodyPr/>
                    <a:lstStyle/>
                    <a:p>
                      <a:pPr marL="0" algn="l" defTabSz="914400" rtl="0" eaLnBrk="1" latinLnBrk="0" hangingPunct="1"/>
                      <a:r>
                        <a:rPr lang="fr-CA" sz="1600" b="0" kern="1200" dirty="0">
                          <a:solidFill>
                            <a:schemeClr val="dk1"/>
                          </a:solidFill>
                          <a:latin typeface="Arial" panose="020B0604020202020204" pitchFamily="34" charset="0"/>
                          <a:ea typeface="+mn-ea"/>
                          <a:cs typeface="Arial" panose="020B0604020202020204" pitchFamily="34" charset="0"/>
                        </a:rPr>
                        <a:t>Je mets</a:t>
                      </a:r>
                      <a:endParaRPr lang="en-US" sz="1600" b="0"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pPr marL="0" algn="l" defTabSz="914400" rtl="0" eaLnBrk="1" latinLnBrk="0" hangingPunct="1"/>
                      <a:r>
                        <a:rPr lang="fr-CA" sz="1600" b="0" kern="1200" dirty="0">
                          <a:solidFill>
                            <a:schemeClr val="dk1"/>
                          </a:solidFill>
                          <a:latin typeface="Arial" panose="020B0604020202020204" pitchFamily="34" charset="0"/>
                          <a:ea typeface="+mn-ea"/>
                          <a:cs typeface="Arial" panose="020B0604020202020204" pitchFamily="34" charset="0"/>
                        </a:rPr>
                        <a:t>Nous mettons</a:t>
                      </a:r>
                      <a:endParaRPr lang="en-US" sz="16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455954132"/>
                  </a:ext>
                </a:extLst>
              </a:tr>
              <a:tr h="370840">
                <a:tc>
                  <a:txBody>
                    <a:bodyPr/>
                    <a:lstStyle/>
                    <a:p>
                      <a:pPr marL="0" algn="l" defTabSz="914400" rtl="0" eaLnBrk="1" latinLnBrk="0" hangingPunct="1"/>
                      <a:r>
                        <a:rPr lang="fr-CA" sz="1600" b="0" kern="1200" dirty="0">
                          <a:solidFill>
                            <a:schemeClr val="dk1"/>
                          </a:solidFill>
                          <a:latin typeface="Arial" panose="020B0604020202020204" pitchFamily="34" charset="0"/>
                          <a:ea typeface="+mn-ea"/>
                          <a:cs typeface="Arial" panose="020B0604020202020204" pitchFamily="34" charset="0"/>
                        </a:rPr>
                        <a:t>Tu mets</a:t>
                      </a:r>
                      <a:endParaRPr lang="en-US" sz="1600" b="0"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pPr marL="0" algn="l" defTabSz="914400" rtl="0" eaLnBrk="1" latinLnBrk="0" hangingPunct="1"/>
                      <a:r>
                        <a:rPr lang="fr-CA" sz="1600" b="0" kern="1200" dirty="0">
                          <a:solidFill>
                            <a:schemeClr val="dk1"/>
                          </a:solidFill>
                          <a:latin typeface="Arial" panose="020B0604020202020204" pitchFamily="34" charset="0"/>
                          <a:ea typeface="+mn-ea"/>
                          <a:cs typeface="Arial" panose="020B0604020202020204" pitchFamily="34" charset="0"/>
                        </a:rPr>
                        <a:t>Vous mettez</a:t>
                      </a:r>
                      <a:endParaRPr lang="en-US" sz="16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158649554"/>
                  </a:ext>
                </a:extLst>
              </a:tr>
              <a:tr h="370840">
                <a:tc>
                  <a:txBody>
                    <a:bodyPr/>
                    <a:lstStyle/>
                    <a:p>
                      <a:pPr marL="0" algn="l" defTabSz="914400" rtl="0" eaLnBrk="1" latinLnBrk="0" hangingPunct="1"/>
                      <a:r>
                        <a:rPr lang="fr-CA" sz="1600" b="0" kern="1200" dirty="0">
                          <a:solidFill>
                            <a:schemeClr val="dk1"/>
                          </a:solidFill>
                          <a:latin typeface="Arial" panose="020B0604020202020204" pitchFamily="34" charset="0"/>
                          <a:ea typeface="+mn-ea"/>
                          <a:cs typeface="Arial" panose="020B0604020202020204" pitchFamily="34" charset="0"/>
                        </a:rPr>
                        <a:t>Elle/il met</a:t>
                      </a:r>
                      <a:endParaRPr lang="en-US" sz="1600" b="0"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pPr marL="0" algn="l" defTabSz="914400" rtl="0" eaLnBrk="1" latinLnBrk="0" hangingPunct="1"/>
                      <a:r>
                        <a:rPr lang="fr-CA" sz="1600" b="0" kern="1200" dirty="0">
                          <a:solidFill>
                            <a:schemeClr val="dk1"/>
                          </a:solidFill>
                          <a:latin typeface="Arial" panose="020B0604020202020204" pitchFamily="34" charset="0"/>
                          <a:ea typeface="+mn-ea"/>
                          <a:cs typeface="Arial" panose="020B0604020202020204" pitchFamily="34" charset="0"/>
                        </a:rPr>
                        <a:t>Elles/ils mettent</a:t>
                      </a:r>
                      <a:endParaRPr lang="en-US" sz="16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553255720"/>
                  </a:ext>
                </a:extLst>
              </a:tr>
            </a:tbl>
          </a:graphicData>
        </a:graphic>
      </p:graphicFrame>
      <p:pic>
        <p:nvPicPr>
          <p:cNvPr id="3" name="Recorded Sound">
            <a:hlinkClick r:id="" action="ppaction://media"/>
            <a:extLst>
              <a:ext uri="{FF2B5EF4-FFF2-40B4-BE49-F238E27FC236}">
                <a16:creationId xmlns:a16="http://schemas.microsoft.com/office/drawing/2014/main" id="{965DF8E0-A211-4331-925F-3F3249DAEE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85190" y="1159030"/>
            <a:ext cx="487363" cy="487363"/>
          </a:xfrm>
          <a:prstGeom prst="rect">
            <a:avLst/>
          </a:prstGeom>
        </p:spPr>
      </p:pic>
    </p:spTree>
    <p:extLst>
      <p:ext uri="{BB962C8B-B14F-4D97-AF65-F5344CB8AC3E}">
        <p14:creationId xmlns:p14="http://schemas.microsoft.com/office/powerpoint/2010/main" val="79801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3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a:xfrm>
            <a:off x="1114146" y="33338"/>
            <a:ext cx="10058400" cy="1609344"/>
          </a:xfrm>
        </p:spPr>
        <p:txBody>
          <a:bodyPr/>
          <a:lstStyle/>
          <a:p>
            <a:pPr algn="ctr"/>
            <a:r>
              <a:rPr lang="fr-CA" dirty="0"/>
              <a:t>Les ADJECTIFS</a:t>
            </a:r>
            <a:endParaRPr lang="en-US" dirty="0"/>
          </a:p>
        </p:txBody>
      </p:sp>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827103" y="1447062"/>
            <a:ext cx="10058400" cy="2226775"/>
          </a:xfrm>
        </p:spPr>
        <p:txBody>
          <a:bodyPr>
            <a:noAutofit/>
          </a:bodyPr>
          <a:lstStyle/>
          <a:p>
            <a:r>
              <a:rPr lang="en-US" sz="1800" b="1" dirty="0">
                <a:latin typeface="Arial" panose="020B0604020202020204" pitchFamily="34" charset="0"/>
                <a:cs typeface="Arial" panose="020B0604020202020204" pitchFamily="34" charset="0"/>
              </a:rPr>
              <a:t>Adjectives of </a:t>
            </a:r>
            <a:r>
              <a:rPr lang="en-US" sz="1800" b="1" dirty="0" err="1">
                <a:latin typeface="Arial" panose="020B0604020202020204" pitchFamily="34" charset="0"/>
                <a:cs typeface="Arial" panose="020B0604020202020204" pitchFamily="34" charset="0"/>
              </a:rPr>
              <a:t>colour</a:t>
            </a:r>
            <a:r>
              <a:rPr lang="en-US" sz="1800" b="1" dirty="0">
                <a:latin typeface="Arial" panose="020B0604020202020204" pitchFamily="34" charset="0"/>
                <a:cs typeface="Arial" panose="020B0604020202020204" pitchFamily="34" charset="0"/>
              </a:rPr>
              <a:t>:</a:t>
            </a:r>
          </a:p>
          <a:p>
            <a:endParaRPr lang="en-US" sz="1800" dirty="0">
              <a:latin typeface="Arial" panose="020B0604020202020204" pitchFamily="34" charset="0"/>
              <a:cs typeface="Arial" panose="020B0604020202020204" pitchFamily="34" charset="0"/>
            </a:endParaRPr>
          </a:p>
          <a:p>
            <a:pPr lvl="1">
              <a:buFont typeface="Wingdings" panose="05000000000000000000" pitchFamily="2" charset="2"/>
              <a:buChar char="Ø"/>
            </a:pPr>
            <a:r>
              <a:rPr lang="en-US" sz="1800" dirty="0">
                <a:latin typeface="Arial" panose="020B0604020202020204" pitchFamily="34" charset="0"/>
                <a:cs typeface="Arial" panose="020B0604020202020204" pitchFamily="34" charset="0"/>
              </a:rPr>
              <a:t>the</a:t>
            </a:r>
            <a:r>
              <a:rPr lang="en-US" sz="1800" u="sng"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adjectives of </a:t>
            </a:r>
            <a:r>
              <a:rPr lang="en-US" sz="1800" dirty="0" err="1">
                <a:latin typeface="Arial" panose="020B0604020202020204" pitchFamily="34" charset="0"/>
                <a:cs typeface="Arial" panose="020B0604020202020204" pitchFamily="34" charset="0"/>
              </a:rPr>
              <a:t>colour</a:t>
            </a:r>
            <a:r>
              <a:rPr lang="en-US" sz="1800" dirty="0">
                <a:latin typeface="Arial" panose="020B0604020202020204" pitchFamily="34" charset="0"/>
                <a:cs typeface="Arial" panose="020B0604020202020204" pitchFamily="34" charset="0"/>
              </a:rPr>
              <a:t> in French will always be after the noun.</a:t>
            </a:r>
          </a:p>
          <a:p>
            <a:pPr lvl="1">
              <a:buFont typeface="Wingdings" panose="05000000000000000000" pitchFamily="2" charset="2"/>
              <a:buChar char="Ø"/>
            </a:pPr>
            <a:r>
              <a:rPr lang="en-US" sz="1800" dirty="0">
                <a:latin typeface="Arial" panose="020B0604020202020204" pitchFamily="34" charset="0"/>
                <a:cs typeface="Arial" panose="020B0604020202020204" pitchFamily="34" charset="0"/>
              </a:rPr>
              <a:t>As for all adjectives, they agree in gender (masculine/feminine) and number (singular, plural)</a:t>
            </a:r>
          </a:p>
          <a:p>
            <a:pPr lvl="1">
              <a:buFont typeface="Wingdings" panose="05000000000000000000" pitchFamily="2" charset="2"/>
              <a:buChar char="Ø"/>
            </a:pPr>
            <a:r>
              <a:rPr lang="en-US" sz="1800" dirty="0">
                <a:latin typeface="Arial" panose="020B0604020202020204" pitchFamily="34" charset="0"/>
                <a:cs typeface="Arial" panose="020B0604020202020204" pitchFamily="34" charset="0"/>
              </a:rPr>
              <a:t>When an adjective ends with an “</a:t>
            </a:r>
            <a:r>
              <a:rPr lang="en-US" sz="1800" b="1" dirty="0">
                <a:latin typeface="Arial" panose="020B0604020202020204" pitchFamily="34" charset="0"/>
                <a:cs typeface="Arial" panose="020B0604020202020204" pitchFamily="34" charset="0"/>
              </a:rPr>
              <a:t>e</a:t>
            </a:r>
            <a:r>
              <a:rPr lang="en-US" sz="1800" dirty="0">
                <a:latin typeface="Arial" panose="020B0604020202020204" pitchFamily="34" charset="0"/>
                <a:cs typeface="Arial" panose="020B0604020202020204" pitchFamily="34" charset="0"/>
              </a:rPr>
              <a:t>” its form does NOT change between masculine and feminine singular.</a:t>
            </a:r>
          </a:p>
          <a:p>
            <a:pPr lvl="1">
              <a:buFont typeface="Wingdings" panose="05000000000000000000" pitchFamily="2" charset="2"/>
              <a:buChar char="Ø"/>
            </a:pPr>
            <a:r>
              <a:rPr lang="en-US" sz="1800" dirty="0" err="1">
                <a:latin typeface="Arial" panose="020B0604020202020204" pitchFamily="34" charset="0"/>
                <a:cs typeface="Arial" panose="020B0604020202020204" pitchFamily="34" charset="0"/>
              </a:rPr>
              <a:t>Colours</a:t>
            </a:r>
            <a:r>
              <a:rPr lang="en-US" sz="1800" dirty="0">
                <a:latin typeface="Arial" panose="020B0604020202020204" pitchFamily="34" charset="0"/>
                <a:cs typeface="Arial" panose="020B0604020202020204" pitchFamily="34" charset="0"/>
              </a:rPr>
              <a:t> that refer to a real thing (orange and marron refers to a fruit) will </a:t>
            </a:r>
            <a:r>
              <a:rPr lang="en-US" sz="1800" b="1" dirty="0">
                <a:latin typeface="Arial" panose="020B0604020202020204" pitchFamily="34" charset="0"/>
                <a:cs typeface="Arial" panose="020B0604020202020204" pitchFamily="34" charset="0"/>
              </a:rPr>
              <a:t>never</a:t>
            </a:r>
            <a:r>
              <a:rPr lang="en-US" sz="1800" dirty="0">
                <a:latin typeface="Arial" panose="020B0604020202020204" pitchFamily="34" charset="0"/>
                <a:cs typeface="Arial" panose="020B0604020202020204" pitchFamily="34" charset="0"/>
              </a:rPr>
              <a:t> agree </a:t>
            </a:r>
          </a:p>
          <a:p>
            <a:pPr marL="274320" lvl="1" indent="0">
              <a:buNone/>
            </a:pPr>
            <a:endParaRPr lang="en-US" sz="1800" dirty="0">
              <a:latin typeface="Arial" panose="020B0604020202020204" pitchFamily="34" charset="0"/>
              <a:cs typeface="Arial" panose="020B0604020202020204" pitchFamily="34" charset="0"/>
            </a:endParaRPr>
          </a:p>
          <a:p>
            <a:endParaRPr lang="fr-CA" sz="1800" dirty="0">
              <a:latin typeface="Arial" panose="020B0604020202020204" pitchFamily="34" charset="0"/>
              <a:cs typeface="Arial" panose="020B0604020202020204" pitchFamily="34" charset="0"/>
            </a:endParaRPr>
          </a:p>
        </p:txBody>
      </p:sp>
      <p:pic>
        <p:nvPicPr>
          <p:cNvPr id="1026" name="Picture 2" descr="https://www.laits.utexas.edu/tex/images/gr/transdot.gif">
            <a:extLst>
              <a:ext uri="{FF2B5EF4-FFF2-40B4-BE49-F238E27FC236}">
                <a16:creationId xmlns:a16="http://schemas.microsoft.com/office/drawing/2014/main" id="{25E0FE82-0B5E-4310-9737-4172269E42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4288"/>
            <a:ext cx="9525" cy="47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laits.utexas.edu/tex/images/gr/transdot.gif">
            <a:extLst>
              <a:ext uri="{FF2B5EF4-FFF2-40B4-BE49-F238E27FC236}">
                <a16:creationId xmlns:a16="http://schemas.microsoft.com/office/drawing/2014/main" id="{CB58865B-1A44-48D8-A1C9-58FA8FD0F1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38112"/>
            <a:ext cx="9525" cy="476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81E9115B-FA61-483C-BF55-09107C356EC4}"/>
              </a:ext>
            </a:extLst>
          </p:cNvPr>
          <p:cNvGraphicFramePr>
            <a:graphicFrameLocks noGrp="1"/>
          </p:cNvGraphicFramePr>
          <p:nvPr>
            <p:extLst>
              <p:ext uri="{D42A27DB-BD31-4B8C-83A1-F6EECF244321}">
                <p14:modId xmlns:p14="http://schemas.microsoft.com/office/powerpoint/2010/main" val="2449011738"/>
              </p:ext>
            </p:extLst>
          </p:nvPr>
        </p:nvGraphicFramePr>
        <p:xfrm>
          <a:off x="949910" y="3798913"/>
          <a:ext cx="10292179" cy="2577295"/>
        </p:xfrm>
        <a:graphic>
          <a:graphicData uri="http://schemas.openxmlformats.org/drawingml/2006/table">
            <a:tbl>
              <a:tblPr firstRow="1" bandRow="1">
                <a:tableStyleId>{5C22544A-7EE6-4342-B048-85BDC9FD1C3A}</a:tableStyleId>
              </a:tblPr>
              <a:tblGrid>
                <a:gridCol w="2439880">
                  <a:extLst>
                    <a:ext uri="{9D8B030D-6E8A-4147-A177-3AD203B41FA5}">
                      <a16:colId xmlns:a16="http://schemas.microsoft.com/office/drawing/2014/main" val="1339733884"/>
                    </a:ext>
                  </a:extLst>
                </a:gridCol>
                <a:gridCol w="2874856">
                  <a:extLst>
                    <a:ext uri="{9D8B030D-6E8A-4147-A177-3AD203B41FA5}">
                      <a16:colId xmlns:a16="http://schemas.microsoft.com/office/drawing/2014/main" val="3544908779"/>
                    </a:ext>
                  </a:extLst>
                </a:gridCol>
                <a:gridCol w="2355151">
                  <a:extLst>
                    <a:ext uri="{9D8B030D-6E8A-4147-A177-3AD203B41FA5}">
                      <a16:colId xmlns:a16="http://schemas.microsoft.com/office/drawing/2014/main" val="121749551"/>
                    </a:ext>
                  </a:extLst>
                </a:gridCol>
                <a:gridCol w="2622292">
                  <a:extLst>
                    <a:ext uri="{9D8B030D-6E8A-4147-A177-3AD203B41FA5}">
                      <a16:colId xmlns:a16="http://schemas.microsoft.com/office/drawing/2014/main" val="2963717934"/>
                    </a:ext>
                  </a:extLst>
                </a:gridCol>
              </a:tblGrid>
              <a:tr h="158351">
                <a:tc>
                  <a:txBody>
                    <a:bodyPr/>
                    <a:lstStyle/>
                    <a:p>
                      <a:pPr algn="ctr"/>
                      <a:r>
                        <a:rPr lang="en-US" sz="1600" b="1" dirty="0">
                          <a:solidFill>
                            <a:schemeClr val="bg1"/>
                          </a:solidFill>
                          <a:effectLst/>
                          <a:latin typeface="Arial" panose="020B0604020202020204" pitchFamily="34" charset="0"/>
                          <a:cs typeface="Arial" panose="020B0604020202020204" pitchFamily="34" charset="0"/>
                        </a:rPr>
                        <a:t>masculine</a:t>
                      </a:r>
                      <a:br>
                        <a:rPr lang="en-US" sz="1600" b="1" dirty="0">
                          <a:solidFill>
                            <a:schemeClr val="bg1"/>
                          </a:solidFill>
                          <a:effectLst/>
                          <a:latin typeface="Arial" panose="020B0604020202020204" pitchFamily="34" charset="0"/>
                          <a:cs typeface="Arial" panose="020B0604020202020204" pitchFamily="34" charset="0"/>
                        </a:rPr>
                      </a:br>
                      <a:r>
                        <a:rPr lang="en-US" sz="1600" b="1" dirty="0">
                          <a:solidFill>
                            <a:schemeClr val="bg1"/>
                          </a:solidFill>
                          <a:effectLst/>
                          <a:latin typeface="Arial" panose="020B0604020202020204" pitchFamily="34" charset="0"/>
                          <a:cs typeface="Arial" panose="020B0604020202020204" pitchFamily="34" charset="0"/>
                        </a:rPr>
                        <a:t>singular</a:t>
                      </a:r>
                      <a:endParaRPr lang="en-US" sz="1600" dirty="0">
                        <a:solidFill>
                          <a:schemeClr val="bg1"/>
                        </a:solidFill>
                        <a:effectLst/>
                        <a:latin typeface="Arial" panose="020B0604020202020204" pitchFamily="34" charset="0"/>
                        <a:cs typeface="Arial" panose="020B0604020202020204" pitchFamily="34" charset="0"/>
                      </a:endParaRPr>
                    </a:p>
                  </a:txBody>
                  <a:tcPr marL="22860" marR="22860" marT="22860" marB="22860"/>
                </a:tc>
                <a:tc>
                  <a:txBody>
                    <a:bodyPr/>
                    <a:lstStyle/>
                    <a:p>
                      <a:pPr algn="ctr"/>
                      <a:r>
                        <a:rPr lang="en-US" sz="1600" b="1" dirty="0">
                          <a:solidFill>
                            <a:schemeClr val="bg1"/>
                          </a:solidFill>
                          <a:effectLst/>
                          <a:latin typeface="Arial" panose="020B0604020202020204" pitchFamily="34" charset="0"/>
                          <a:cs typeface="Arial" panose="020B0604020202020204" pitchFamily="34" charset="0"/>
                        </a:rPr>
                        <a:t>feminine</a:t>
                      </a:r>
                      <a:br>
                        <a:rPr lang="en-US" sz="1600" b="1" dirty="0">
                          <a:solidFill>
                            <a:schemeClr val="bg1"/>
                          </a:solidFill>
                          <a:effectLst/>
                          <a:latin typeface="Arial" panose="020B0604020202020204" pitchFamily="34" charset="0"/>
                          <a:cs typeface="Arial" panose="020B0604020202020204" pitchFamily="34" charset="0"/>
                        </a:rPr>
                      </a:br>
                      <a:r>
                        <a:rPr lang="en-US" sz="1600" b="1" dirty="0">
                          <a:solidFill>
                            <a:schemeClr val="bg1"/>
                          </a:solidFill>
                          <a:effectLst/>
                          <a:latin typeface="Arial" panose="020B0604020202020204" pitchFamily="34" charset="0"/>
                          <a:cs typeface="Arial" panose="020B0604020202020204" pitchFamily="34" charset="0"/>
                        </a:rPr>
                        <a:t>singular</a:t>
                      </a:r>
                      <a:endParaRPr lang="en-US" sz="1600" dirty="0">
                        <a:solidFill>
                          <a:schemeClr val="bg1"/>
                        </a:solidFill>
                        <a:effectLst/>
                        <a:latin typeface="Arial" panose="020B0604020202020204" pitchFamily="34" charset="0"/>
                        <a:cs typeface="Arial" panose="020B0604020202020204" pitchFamily="34" charset="0"/>
                      </a:endParaRPr>
                    </a:p>
                  </a:txBody>
                  <a:tcPr marL="22860" marR="22860" marT="22860" marB="22860"/>
                </a:tc>
                <a:tc>
                  <a:txBody>
                    <a:bodyPr/>
                    <a:lstStyle/>
                    <a:p>
                      <a:pPr algn="ctr"/>
                      <a:r>
                        <a:rPr lang="en-US" sz="1600" b="1" dirty="0">
                          <a:solidFill>
                            <a:schemeClr val="bg1"/>
                          </a:solidFill>
                          <a:effectLst/>
                          <a:latin typeface="Arial" panose="020B0604020202020204" pitchFamily="34" charset="0"/>
                          <a:cs typeface="Arial" panose="020B0604020202020204" pitchFamily="34" charset="0"/>
                        </a:rPr>
                        <a:t>masculine</a:t>
                      </a:r>
                      <a:br>
                        <a:rPr lang="en-US" sz="1600" b="1" dirty="0">
                          <a:solidFill>
                            <a:schemeClr val="bg1"/>
                          </a:solidFill>
                          <a:effectLst/>
                          <a:latin typeface="Arial" panose="020B0604020202020204" pitchFamily="34" charset="0"/>
                          <a:cs typeface="Arial" panose="020B0604020202020204" pitchFamily="34" charset="0"/>
                        </a:rPr>
                      </a:br>
                      <a:r>
                        <a:rPr lang="en-US" sz="1600" b="1" dirty="0">
                          <a:solidFill>
                            <a:schemeClr val="bg1"/>
                          </a:solidFill>
                          <a:effectLst/>
                          <a:latin typeface="Arial" panose="020B0604020202020204" pitchFamily="34" charset="0"/>
                          <a:cs typeface="Arial" panose="020B0604020202020204" pitchFamily="34" charset="0"/>
                        </a:rPr>
                        <a:t>plural</a:t>
                      </a:r>
                      <a:endParaRPr lang="en-US" sz="1600" dirty="0">
                        <a:solidFill>
                          <a:schemeClr val="bg1"/>
                        </a:solidFill>
                        <a:effectLst/>
                        <a:latin typeface="Arial" panose="020B0604020202020204" pitchFamily="34" charset="0"/>
                        <a:cs typeface="Arial" panose="020B0604020202020204" pitchFamily="34" charset="0"/>
                      </a:endParaRPr>
                    </a:p>
                  </a:txBody>
                  <a:tcPr marL="22860" marR="22860" marT="22860" marB="22860"/>
                </a:tc>
                <a:tc>
                  <a:txBody>
                    <a:bodyPr/>
                    <a:lstStyle/>
                    <a:p>
                      <a:pPr algn="ctr"/>
                      <a:r>
                        <a:rPr lang="en-US" sz="1600" b="1" dirty="0">
                          <a:solidFill>
                            <a:schemeClr val="bg1"/>
                          </a:solidFill>
                          <a:effectLst/>
                          <a:latin typeface="Arial" panose="020B0604020202020204" pitchFamily="34" charset="0"/>
                          <a:cs typeface="Arial" panose="020B0604020202020204" pitchFamily="34" charset="0"/>
                        </a:rPr>
                        <a:t>feminine</a:t>
                      </a:r>
                      <a:br>
                        <a:rPr lang="en-US" sz="1600" b="1" dirty="0">
                          <a:solidFill>
                            <a:schemeClr val="bg1"/>
                          </a:solidFill>
                          <a:effectLst/>
                          <a:latin typeface="Arial" panose="020B0604020202020204" pitchFamily="34" charset="0"/>
                          <a:cs typeface="Arial" panose="020B0604020202020204" pitchFamily="34" charset="0"/>
                        </a:rPr>
                      </a:br>
                      <a:r>
                        <a:rPr lang="en-US" sz="1600" b="1" dirty="0">
                          <a:solidFill>
                            <a:schemeClr val="bg1"/>
                          </a:solidFill>
                          <a:effectLst/>
                          <a:latin typeface="Arial" panose="020B0604020202020204" pitchFamily="34" charset="0"/>
                          <a:cs typeface="Arial" panose="020B0604020202020204" pitchFamily="34" charset="0"/>
                        </a:rPr>
                        <a:t>plural</a:t>
                      </a:r>
                      <a:endParaRPr lang="en-US" sz="1600" dirty="0">
                        <a:solidFill>
                          <a:schemeClr val="bg1"/>
                        </a:solidFill>
                        <a:effectLst/>
                        <a:latin typeface="Arial" panose="020B0604020202020204" pitchFamily="34" charset="0"/>
                        <a:cs typeface="Arial" panose="020B0604020202020204" pitchFamily="34" charset="0"/>
                      </a:endParaRPr>
                    </a:p>
                  </a:txBody>
                  <a:tcPr marL="22860" marR="22860" marT="22860" marB="22860"/>
                </a:tc>
                <a:extLst>
                  <a:ext uri="{0D108BD9-81ED-4DB2-BD59-A6C34878D82A}">
                    <a16:rowId xmlns:a16="http://schemas.microsoft.com/office/drawing/2014/main" val="232635365"/>
                  </a:ext>
                </a:extLst>
              </a:tr>
              <a:tr h="443695">
                <a:tc>
                  <a:txBody>
                    <a:bodyPr/>
                    <a:lstStyle/>
                    <a:p>
                      <a:pPr algn="l"/>
                      <a:r>
                        <a:rPr lang="en-US" sz="1600" b="0" dirty="0">
                          <a:solidFill>
                            <a:schemeClr val="tx1"/>
                          </a:solidFill>
                          <a:effectLst/>
                          <a:latin typeface="Arial" panose="020B0604020202020204" pitchFamily="34" charset="0"/>
                          <a:cs typeface="Arial" panose="020B0604020202020204" pitchFamily="34" charset="0"/>
                        </a:rPr>
                        <a:t> un jean </a:t>
                      </a:r>
                      <a:r>
                        <a:rPr lang="en-US" sz="1600" b="1" dirty="0">
                          <a:solidFill>
                            <a:schemeClr val="tx1"/>
                          </a:solidFill>
                          <a:effectLst/>
                          <a:latin typeface="Arial" panose="020B0604020202020204" pitchFamily="34" charset="0"/>
                          <a:cs typeface="Arial" panose="020B0604020202020204" pitchFamily="34" charset="0"/>
                        </a:rPr>
                        <a:t>bleu</a:t>
                      </a:r>
                      <a:endParaRPr lang="en-US" sz="1600" dirty="0">
                        <a:solidFill>
                          <a:schemeClr val="tx1"/>
                        </a:solidFill>
                        <a:effectLst/>
                        <a:latin typeface="Arial" panose="020B0604020202020204" pitchFamily="34" charset="0"/>
                        <a:cs typeface="Arial" panose="020B0604020202020204" pitchFamily="34" charset="0"/>
                      </a:endParaRPr>
                    </a:p>
                  </a:txBody>
                  <a:tcPr marL="22860" marR="22860" marT="22860" marB="22860"/>
                </a:tc>
                <a:tc>
                  <a:txBody>
                    <a:bodyPr/>
                    <a:lstStyle/>
                    <a:p>
                      <a:pPr algn="l"/>
                      <a:r>
                        <a:rPr lang="en-US" sz="1600" b="0" dirty="0">
                          <a:solidFill>
                            <a:schemeClr val="tx1"/>
                          </a:solidFill>
                          <a:effectLst/>
                          <a:latin typeface="Arial" panose="020B0604020202020204" pitchFamily="34" charset="0"/>
                          <a:cs typeface="Arial" panose="020B0604020202020204" pitchFamily="34" charset="0"/>
                        </a:rPr>
                        <a:t>Une chemise </a:t>
                      </a:r>
                      <a:r>
                        <a:rPr lang="en-US" sz="1600" b="1" dirty="0" err="1">
                          <a:solidFill>
                            <a:schemeClr val="tx1"/>
                          </a:solidFill>
                          <a:effectLst/>
                          <a:latin typeface="Arial" panose="020B0604020202020204" pitchFamily="34" charset="0"/>
                          <a:cs typeface="Arial" panose="020B0604020202020204" pitchFamily="34" charset="0"/>
                        </a:rPr>
                        <a:t>bleue</a:t>
                      </a:r>
                      <a:endParaRPr lang="en-US" sz="1600" b="1" dirty="0">
                        <a:solidFill>
                          <a:schemeClr val="tx1"/>
                        </a:solidFill>
                        <a:effectLst/>
                        <a:latin typeface="Arial" panose="020B0604020202020204" pitchFamily="34" charset="0"/>
                        <a:cs typeface="Arial" panose="020B0604020202020204" pitchFamily="34" charset="0"/>
                      </a:endParaRPr>
                    </a:p>
                  </a:txBody>
                  <a:tcPr marL="22860" marR="22860" marT="22860" marB="22860"/>
                </a:tc>
                <a:tc>
                  <a:txBody>
                    <a:bodyPr/>
                    <a:lstStyle/>
                    <a:p>
                      <a:pPr algn="l"/>
                      <a:r>
                        <a:rPr lang="en-US" sz="1600" b="1" dirty="0">
                          <a:solidFill>
                            <a:schemeClr val="tx1"/>
                          </a:solidFill>
                          <a:effectLst/>
                          <a:latin typeface="Arial" panose="020B0604020202020204" pitchFamily="34" charset="0"/>
                          <a:cs typeface="Arial" panose="020B0604020202020204" pitchFamily="34" charset="0"/>
                        </a:rPr>
                        <a:t> </a:t>
                      </a:r>
                      <a:r>
                        <a:rPr lang="en-US" sz="1600" b="0" dirty="0">
                          <a:solidFill>
                            <a:schemeClr val="tx1"/>
                          </a:solidFill>
                          <a:effectLst/>
                          <a:latin typeface="Arial" panose="020B0604020202020204" pitchFamily="34" charset="0"/>
                          <a:cs typeface="Arial" panose="020B0604020202020204" pitchFamily="34" charset="0"/>
                        </a:rPr>
                        <a:t>des jeans </a:t>
                      </a:r>
                      <a:r>
                        <a:rPr lang="en-US" sz="1600" b="1" dirty="0">
                          <a:solidFill>
                            <a:schemeClr val="tx1"/>
                          </a:solidFill>
                          <a:effectLst/>
                          <a:latin typeface="Arial" panose="020B0604020202020204" pitchFamily="34" charset="0"/>
                          <a:cs typeface="Arial" panose="020B0604020202020204" pitchFamily="34" charset="0"/>
                        </a:rPr>
                        <a:t>bleus</a:t>
                      </a:r>
                      <a:endParaRPr lang="en-US" sz="1600" dirty="0">
                        <a:solidFill>
                          <a:schemeClr val="tx1"/>
                        </a:solidFill>
                        <a:effectLst/>
                        <a:latin typeface="Arial" panose="020B0604020202020204" pitchFamily="34" charset="0"/>
                        <a:cs typeface="Arial" panose="020B0604020202020204" pitchFamily="34" charset="0"/>
                      </a:endParaRPr>
                    </a:p>
                  </a:txBody>
                  <a:tcPr marL="22860" marR="22860" marT="22860" marB="22860"/>
                </a:tc>
                <a:tc>
                  <a:txBody>
                    <a:bodyPr/>
                    <a:lstStyle/>
                    <a:p>
                      <a:pPr algn="l"/>
                      <a:r>
                        <a:rPr lang="en-US" sz="1600" b="0" dirty="0">
                          <a:solidFill>
                            <a:schemeClr val="tx1"/>
                          </a:solidFill>
                          <a:effectLst/>
                          <a:latin typeface="Arial" panose="020B0604020202020204" pitchFamily="34" charset="0"/>
                          <a:cs typeface="Arial" panose="020B0604020202020204" pitchFamily="34" charset="0"/>
                        </a:rPr>
                        <a:t>Des chemises </a:t>
                      </a:r>
                      <a:r>
                        <a:rPr lang="en-US" sz="1600" b="1" dirty="0" err="1">
                          <a:solidFill>
                            <a:schemeClr val="tx1"/>
                          </a:solidFill>
                          <a:effectLst/>
                          <a:latin typeface="Arial" panose="020B0604020202020204" pitchFamily="34" charset="0"/>
                          <a:cs typeface="Arial" panose="020B0604020202020204" pitchFamily="34" charset="0"/>
                        </a:rPr>
                        <a:t>bleues</a:t>
                      </a:r>
                      <a:endParaRPr lang="en-US" sz="1600" dirty="0">
                        <a:solidFill>
                          <a:schemeClr val="tx1"/>
                        </a:solidFill>
                        <a:effectLst/>
                        <a:latin typeface="Arial" panose="020B0604020202020204" pitchFamily="34" charset="0"/>
                        <a:cs typeface="Arial" panose="020B0604020202020204" pitchFamily="34" charset="0"/>
                      </a:endParaRPr>
                    </a:p>
                  </a:txBody>
                  <a:tcPr marL="22860" marR="22860" marT="22860" marB="22860"/>
                </a:tc>
                <a:extLst>
                  <a:ext uri="{0D108BD9-81ED-4DB2-BD59-A6C34878D82A}">
                    <a16:rowId xmlns:a16="http://schemas.microsoft.com/office/drawing/2014/main" val="2393662865"/>
                  </a:ext>
                </a:extLst>
              </a:tr>
              <a:tr h="370840">
                <a:tc>
                  <a:txBody>
                    <a:bodyPr/>
                    <a:lstStyle/>
                    <a:p>
                      <a:pPr algn="l"/>
                      <a:r>
                        <a:rPr lang="en-US" sz="1600" b="0" dirty="0">
                          <a:solidFill>
                            <a:schemeClr val="tx1"/>
                          </a:solidFill>
                          <a:effectLst/>
                          <a:latin typeface="Arial" panose="020B0604020202020204" pitchFamily="34" charset="0"/>
                          <a:cs typeface="Arial" panose="020B0604020202020204" pitchFamily="34" charset="0"/>
                        </a:rPr>
                        <a:t>Un pull </a:t>
                      </a:r>
                      <a:r>
                        <a:rPr lang="en-US" sz="1600" b="1" dirty="0">
                          <a:solidFill>
                            <a:schemeClr val="tx1"/>
                          </a:solidFill>
                          <a:effectLst/>
                          <a:latin typeface="Arial" panose="020B0604020202020204" pitchFamily="34" charset="0"/>
                          <a:cs typeface="Arial" panose="020B0604020202020204" pitchFamily="34" charset="0"/>
                        </a:rPr>
                        <a:t>blanc</a:t>
                      </a:r>
                    </a:p>
                  </a:txBody>
                  <a:tcPr marL="22860" marR="22860" marT="22860" marB="22860"/>
                </a:tc>
                <a:tc>
                  <a:txBody>
                    <a:bodyPr/>
                    <a:lstStyle/>
                    <a:p>
                      <a:pPr algn="l"/>
                      <a:r>
                        <a:rPr lang="fr-CA" sz="1600" b="0" dirty="0">
                          <a:solidFill>
                            <a:schemeClr val="tx1"/>
                          </a:solidFill>
                          <a:effectLst/>
                          <a:latin typeface="Arial" panose="020B0604020202020204" pitchFamily="34" charset="0"/>
                          <a:cs typeface="Arial" panose="020B0604020202020204" pitchFamily="34" charset="0"/>
                        </a:rPr>
                        <a:t>U</a:t>
                      </a:r>
                      <a:r>
                        <a:rPr lang="en-US" sz="1600" b="0" dirty="0">
                          <a:solidFill>
                            <a:schemeClr val="tx1"/>
                          </a:solidFill>
                          <a:effectLst/>
                          <a:latin typeface="Arial" panose="020B0604020202020204" pitchFamily="34" charset="0"/>
                          <a:cs typeface="Arial" panose="020B0604020202020204" pitchFamily="34" charset="0"/>
                        </a:rPr>
                        <a:t>ne chemise </a:t>
                      </a:r>
                      <a:r>
                        <a:rPr lang="en-US" sz="1600" b="1" dirty="0">
                          <a:solidFill>
                            <a:schemeClr val="tx1"/>
                          </a:solidFill>
                          <a:effectLst/>
                          <a:latin typeface="Arial" panose="020B0604020202020204" pitchFamily="34" charset="0"/>
                          <a:cs typeface="Arial" panose="020B0604020202020204" pitchFamily="34" charset="0"/>
                        </a:rPr>
                        <a:t>blanche</a:t>
                      </a:r>
                      <a:endParaRPr lang="en-US" sz="1600" b="0" dirty="0">
                        <a:solidFill>
                          <a:schemeClr val="tx1"/>
                        </a:solidFill>
                        <a:effectLst/>
                        <a:latin typeface="Arial" panose="020B0604020202020204" pitchFamily="34" charset="0"/>
                        <a:cs typeface="Arial" panose="020B0604020202020204" pitchFamily="34" charset="0"/>
                      </a:endParaRPr>
                    </a:p>
                  </a:txBody>
                  <a:tcPr marL="22860" marR="22860" marT="22860" marB="22860"/>
                </a:tc>
                <a:tc>
                  <a:txBody>
                    <a:bodyPr/>
                    <a:lstStyle/>
                    <a:p>
                      <a:pPr algn="l"/>
                      <a:r>
                        <a:rPr lang="en-US" sz="1600" b="0" dirty="0">
                          <a:solidFill>
                            <a:schemeClr val="tx1"/>
                          </a:solidFill>
                          <a:effectLst/>
                          <a:latin typeface="Arial" panose="020B0604020202020204" pitchFamily="34" charset="0"/>
                          <a:cs typeface="Arial" panose="020B0604020202020204" pitchFamily="34" charset="0"/>
                        </a:rPr>
                        <a:t>des jeans </a:t>
                      </a:r>
                      <a:r>
                        <a:rPr lang="en-US" sz="1600" b="1" dirty="0" err="1">
                          <a:solidFill>
                            <a:schemeClr val="tx1"/>
                          </a:solidFill>
                          <a:effectLst/>
                          <a:latin typeface="Arial" panose="020B0604020202020204" pitchFamily="34" charset="0"/>
                          <a:cs typeface="Arial" panose="020B0604020202020204" pitchFamily="34" charset="0"/>
                        </a:rPr>
                        <a:t>blancs</a:t>
                      </a:r>
                      <a:endParaRPr lang="en-US" sz="1600" b="0" dirty="0">
                        <a:solidFill>
                          <a:schemeClr val="tx1"/>
                        </a:solidFill>
                        <a:effectLst/>
                        <a:latin typeface="Arial" panose="020B0604020202020204" pitchFamily="34" charset="0"/>
                        <a:cs typeface="Arial" panose="020B0604020202020204" pitchFamily="34" charset="0"/>
                      </a:endParaRPr>
                    </a:p>
                  </a:txBody>
                  <a:tcPr marL="22860" marR="22860" marT="22860" marB="228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latin typeface="Arial" panose="020B0604020202020204" pitchFamily="34" charset="0"/>
                          <a:cs typeface="Arial" panose="020B0604020202020204" pitchFamily="34" charset="0"/>
                        </a:rPr>
                        <a:t>Des chemises </a:t>
                      </a:r>
                      <a:r>
                        <a:rPr lang="en-US" sz="1600" b="1" dirty="0">
                          <a:solidFill>
                            <a:schemeClr val="tx1"/>
                          </a:solidFill>
                          <a:effectLst/>
                          <a:latin typeface="Arial" panose="020B0604020202020204" pitchFamily="34" charset="0"/>
                          <a:cs typeface="Arial" panose="020B0604020202020204" pitchFamily="34" charset="0"/>
                        </a:rPr>
                        <a:t>blanches</a:t>
                      </a:r>
                      <a:endParaRPr lang="en-US" sz="1600" dirty="0">
                        <a:solidFill>
                          <a:schemeClr val="tx1"/>
                        </a:solidFill>
                        <a:effectLst/>
                        <a:latin typeface="Arial" panose="020B0604020202020204" pitchFamily="34" charset="0"/>
                        <a:cs typeface="Arial" panose="020B0604020202020204" pitchFamily="34" charset="0"/>
                      </a:endParaRPr>
                    </a:p>
                    <a:p>
                      <a:pPr algn="l"/>
                      <a:endParaRPr lang="en-US" sz="1600" dirty="0">
                        <a:solidFill>
                          <a:schemeClr val="tx1"/>
                        </a:solidFill>
                        <a:effectLst/>
                        <a:latin typeface="Arial" panose="020B0604020202020204" pitchFamily="34" charset="0"/>
                        <a:cs typeface="Arial" panose="020B0604020202020204" pitchFamily="34" charset="0"/>
                      </a:endParaRPr>
                    </a:p>
                  </a:txBody>
                  <a:tcPr marL="22860" marR="22860" marT="22860" marB="22860"/>
                </a:tc>
                <a:extLst>
                  <a:ext uri="{0D108BD9-81ED-4DB2-BD59-A6C34878D82A}">
                    <a16:rowId xmlns:a16="http://schemas.microsoft.com/office/drawing/2014/main" val="2332146351"/>
                  </a:ext>
                </a:extLst>
              </a:tr>
              <a:tr h="370840">
                <a:tc>
                  <a:txBody>
                    <a:bodyPr/>
                    <a:lstStyle/>
                    <a:p>
                      <a:pPr algn="l"/>
                      <a:r>
                        <a:rPr lang="en-US" sz="1600" b="0" dirty="0">
                          <a:solidFill>
                            <a:schemeClr val="tx1"/>
                          </a:solidFill>
                          <a:effectLst/>
                          <a:latin typeface="Arial" panose="020B0604020202020204" pitchFamily="34" charset="0"/>
                          <a:cs typeface="Arial" panose="020B0604020202020204" pitchFamily="34" charset="0"/>
                        </a:rPr>
                        <a:t>Un pull </a:t>
                      </a:r>
                      <a:r>
                        <a:rPr lang="en-US" sz="1600" b="1" dirty="0">
                          <a:solidFill>
                            <a:schemeClr val="tx1"/>
                          </a:solidFill>
                          <a:effectLst/>
                          <a:latin typeface="Arial" panose="020B0604020202020204" pitchFamily="34" charset="0"/>
                          <a:cs typeface="Arial" panose="020B0604020202020204" pitchFamily="34" charset="0"/>
                        </a:rPr>
                        <a:t>orange</a:t>
                      </a:r>
                    </a:p>
                  </a:txBody>
                  <a:tcPr marL="22860" marR="22860" marT="22860" marB="228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600" b="0" dirty="0">
                          <a:solidFill>
                            <a:schemeClr val="tx1"/>
                          </a:solidFill>
                          <a:effectLst/>
                          <a:latin typeface="Arial" panose="020B0604020202020204" pitchFamily="34" charset="0"/>
                          <a:cs typeface="Arial" panose="020B0604020202020204" pitchFamily="34" charset="0"/>
                        </a:rPr>
                        <a:t>U</a:t>
                      </a:r>
                      <a:r>
                        <a:rPr lang="en-US" sz="1600" b="0" dirty="0">
                          <a:solidFill>
                            <a:schemeClr val="tx1"/>
                          </a:solidFill>
                          <a:effectLst/>
                          <a:latin typeface="Arial" panose="020B0604020202020204" pitchFamily="34" charset="0"/>
                          <a:cs typeface="Arial" panose="020B0604020202020204" pitchFamily="34" charset="0"/>
                        </a:rPr>
                        <a:t>ne chemise </a:t>
                      </a:r>
                      <a:r>
                        <a:rPr lang="en-US" sz="1600" b="1" dirty="0">
                          <a:solidFill>
                            <a:schemeClr val="tx1"/>
                          </a:solidFill>
                          <a:effectLst/>
                          <a:latin typeface="Arial" panose="020B0604020202020204" pitchFamily="34" charset="0"/>
                          <a:cs typeface="Arial" panose="020B0604020202020204" pitchFamily="34" charset="0"/>
                        </a:rPr>
                        <a:t>orange</a:t>
                      </a:r>
                      <a:endParaRPr lang="en-US" sz="1600" b="0" dirty="0">
                        <a:solidFill>
                          <a:schemeClr val="tx1"/>
                        </a:solidFill>
                        <a:effectLst/>
                        <a:latin typeface="Arial" panose="020B0604020202020204" pitchFamily="34" charset="0"/>
                        <a:cs typeface="Arial" panose="020B0604020202020204" pitchFamily="34" charset="0"/>
                      </a:endParaRPr>
                    </a:p>
                    <a:p>
                      <a:pPr algn="l"/>
                      <a:endParaRPr lang="en-US" sz="1600" dirty="0">
                        <a:solidFill>
                          <a:schemeClr val="tx1"/>
                        </a:solidFill>
                        <a:effectLst/>
                        <a:latin typeface="Arial" panose="020B0604020202020204" pitchFamily="34" charset="0"/>
                        <a:cs typeface="Arial" panose="020B0604020202020204" pitchFamily="34" charset="0"/>
                      </a:endParaRPr>
                    </a:p>
                  </a:txBody>
                  <a:tcPr marL="22860" marR="22860" marT="22860" marB="22860"/>
                </a:tc>
                <a:tc>
                  <a:txBody>
                    <a:bodyPr/>
                    <a:lstStyle/>
                    <a:p>
                      <a:pPr algn="l"/>
                      <a:r>
                        <a:rPr lang="en-US" sz="1600" b="0" dirty="0">
                          <a:solidFill>
                            <a:schemeClr val="tx1"/>
                          </a:solidFill>
                          <a:effectLst/>
                          <a:latin typeface="Arial" panose="020B0604020202020204" pitchFamily="34" charset="0"/>
                          <a:cs typeface="Arial" panose="020B0604020202020204" pitchFamily="34" charset="0"/>
                        </a:rPr>
                        <a:t>des jeans </a:t>
                      </a:r>
                      <a:r>
                        <a:rPr lang="en-US" sz="1600" b="1" dirty="0">
                          <a:solidFill>
                            <a:schemeClr val="tx1"/>
                          </a:solidFill>
                          <a:effectLst/>
                          <a:latin typeface="Arial" panose="020B0604020202020204" pitchFamily="34" charset="0"/>
                          <a:cs typeface="Arial" panose="020B0604020202020204" pitchFamily="34" charset="0"/>
                        </a:rPr>
                        <a:t>orange</a:t>
                      </a:r>
                      <a:endParaRPr lang="en-US" sz="1600" b="0" dirty="0">
                        <a:solidFill>
                          <a:schemeClr val="tx1"/>
                        </a:solidFill>
                        <a:effectLst/>
                        <a:latin typeface="Arial" panose="020B0604020202020204" pitchFamily="34" charset="0"/>
                        <a:cs typeface="Arial" panose="020B0604020202020204" pitchFamily="34" charset="0"/>
                      </a:endParaRPr>
                    </a:p>
                  </a:txBody>
                  <a:tcPr marL="22860" marR="22860" marT="22860" marB="22860"/>
                </a:tc>
                <a:tc>
                  <a:txBody>
                    <a:bodyPr/>
                    <a:lstStyle/>
                    <a:p>
                      <a:pPr algn="l"/>
                      <a:r>
                        <a:rPr lang="en-US" sz="1600" b="0" dirty="0">
                          <a:solidFill>
                            <a:schemeClr val="tx1"/>
                          </a:solidFill>
                          <a:effectLst/>
                          <a:latin typeface="Arial" panose="020B0604020202020204" pitchFamily="34" charset="0"/>
                          <a:cs typeface="Arial" panose="020B0604020202020204" pitchFamily="34" charset="0"/>
                        </a:rPr>
                        <a:t>Des chemises </a:t>
                      </a:r>
                      <a:r>
                        <a:rPr lang="en-US" sz="1600" b="1" dirty="0">
                          <a:solidFill>
                            <a:schemeClr val="tx1"/>
                          </a:solidFill>
                          <a:effectLst/>
                          <a:latin typeface="Arial" panose="020B0604020202020204" pitchFamily="34" charset="0"/>
                          <a:cs typeface="Arial" panose="020B0604020202020204" pitchFamily="34" charset="0"/>
                        </a:rPr>
                        <a:t>orange</a:t>
                      </a:r>
                      <a:endParaRPr lang="en-US" sz="1600" dirty="0">
                        <a:solidFill>
                          <a:schemeClr val="tx1"/>
                        </a:solidFill>
                        <a:effectLst/>
                        <a:latin typeface="Arial" panose="020B0604020202020204" pitchFamily="34" charset="0"/>
                        <a:cs typeface="Arial" panose="020B0604020202020204" pitchFamily="34" charset="0"/>
                      </a:endParaRPr>
                    </a:p>
                  </a:txBody>
                  <a:tcPr marL="22860" marR="22860" marT="22860" marB="22860"/>
                </a:tc>
                <a:extLst>
                  <a:ext uri="{0D108BD9-81ED-4DB2-BD59-A6C34878D82A}">
                    <a16:rowId xmlns:a16="http://schemas.microsoft.com/office/drawing/2014/main" val="38349906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latin typeface="Arial" panose="020B0604020202020204" pitchFamily="34" charset="0"/>
                          <a:cs typeface="Arial" panose="020B0604020202020204" pitchFamily="34" charset="0"/>
                        </a:rPr>
                        <a:t>Un pull </a:t>
                      </a:r>
                      <a:r>
                        <a:rPr lang="en-US" sz="1600" b="1" dirty="0">
                          <a:solidFill>
                            <a:schemeClr val="tx1"/>
                          </a:solidFill>
                          <a:effectLst/>
                          <a:latin typeface="Arial" panose="020B0604020202020204" pitchFamily="34" charset="0"/>
                          <a:cs typeface="Arial" panose="020B0604020202020204" pitchFamily="34" charset="0"/>
                        </a:rPr>
                        <a:t>vert</a:t>
                      </a:r>
                    </a:p>
                    <a:p>
                      <a:pPr algn="l"/>
                      <a:endParaRPr lang="en-US" sz="1600" b="0" dirty="0">
                        <a:solidFill>
                          <a:schemeClr val="tx1"/>
                        </a:solidFill>
                        <a:effectLst/>
                        <a:latin typeface="Arial" panose="020B0604020202020204" pitchFamily="34" charset="0"/>
                        <a:cs typeface="Arial" panose="020B0604020202020204" pitchFamily="34" charset="0"/>
                      </a:endParaRPr>
                    </a:p>
                  </a:txBody>
                  <a:tcPr marL="22860" marR="22860" marT="22860" marB="228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600" b="0" dirty="0">
                          <a:solidFill>
                            <a:schemeClr val="tx1"/>
                          </a:solidFill>
                          <a:effectLst/>
                          <a:latin typeface="Arial" panose="020B0604020202020204" pitchFamily="34" charset="0"/>
                          <a:cs typeface="Arial" panose="020B0604020202020204" pitchFamily="34" charset="0"/>
                        </a:rPr>
                        <a:t>U</a:t>
                      </a:r>
                      <a:r>
                        <a:rPr lang="en-US" sz="1600" b="0" dirty="0">
                          <a:solidFill>
                            <a:schemeClr val="tx1"/>
                          </a:solidFill>
                          <a:effectLst/>
                          <a:latin typeface="Arial" panose="020B0604020202020204" pitchFamily="34" charset="0"/>
                          <a:cs typeface="Arial" panose="020B0604020202020204" pitchFamily="34" charset="0"/>
                        </a:rPr>
                        <a:t>ne chemise </a:t>
                      </a:r>
                      <a:r>
                        <a:rPr lang="en-US" sz="1600" b="1" dirty="0" err="1">
                          <a:solidFill>
                            <a:schemeClr val="tx1"/>
                          </a:solidFill>
                          <a:effectLst/>
                          <a:latin typeface="Arial" panose="020B0604020202020204" pitchFamily="34" charset="0"/>
                          <a:cs typeface="Arial" panose="020B0604020202020204" pitchFamily="34" charset="0"/>
                        </a:rPr>
                        <a:t>verte</a:t>
                      </a:r>
                      <a:endParaRPr lang="en-US" sz="1600" b="0" dirty="0">
                        <a:solidFill>
                          <a:schemeClr val="tx1"/>
                        </a:solidFill>
                        <a:effectLst/>
                        <a:latin typeface="Arial" panose="020B0604020202020204" pitchFamily="34" charset="0"/>
                        <a:cs typeface="Arial" panose="020B0604020202020204" pitchFamily="34" charset="0"/>
                      </a:endParaRPr>
                    </a:p>
                  </a:txBody>
                  <a:tcPr marL="22860" marR="22860" marT="22860" marB="228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latin typeface="Arial" panose="020B0604020202020204" pitchFamily="34" charset="0"/>
                          <a:cs typeface="Arial" panose="020B0604020202020204" pitchFamily="34" charset="0"/>
                        </a:rPr>
                        <a:t>des jeans </a:t>
                      </a:r>
                      <a:r>
                        <a:rPr lang="en-US" sz="1600" b="1" dirty="0">
                          <a:solidFill>
                            <a:schemeClr val="tx1"/>
                          </a:solidFill>
                          <a:effectLst/>
                          <a:latin typeface="Arial" panose="020B0604020202020204" pitchFamily="34" charset="0"/>
                          <a:cs typeface="Arial" panose="020B0604020202020204" pitchFamily="34" charset="0"/>
                        </a:rPr>
                        <a:t>verts</a:t>
                      </a:r>
                      <a:endParaRPr lang="en-US" sz="1600" b="0" dirty="0">
                        <a:solidFill>
                          <a:schemeClr val="tx1"/>
                        </a:solidFill>
                        <a:effectLst/>
                        <a:latin typeface="Arial" panose="020B0604020202020204" pitchFamily="34" charset="0"/>
                        <a:cs typeface="Arial" panose="020B0604020202020204" pitchFamily="34" charset="0"/>
                      </a:endParaRPr>
                    </a:p>
                    <a:p>
                      <a:pPr algn="l"/>
                      <a:endParaRPr lang="en-US" sz="1600" b="0" dirty="0">
                        <a:solidFill>
                          <a:schemeClr val="tx1"/>
                        </a:solidFill>
                        <a:effectLst/>
                        <a:latin typeface="Arial" panose="020B0604020202020204" pitchFamily="34" charset="0"/>
                        <a:cs typeface="Arial" panose="020B0604020202020204" pitchFamily="34" charset="0"/>
                      </a:endParaRPr>
                    </a:p>
                  </a:txBody>
                  <a:tcPr marL="22860" marR="22860" marT="22860" marB="228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effectLst/>
                          <a:latin typeface="Arial" panose="020B0604020202020204" pitchFamily="34" charset="0"/>
                          <a:cs typeface="Arial" panose="020B0604020202020204" pitchFamily="34" charset="0"/>
                        </a:rPr>
                        <a:t>Des chemises </a:t>
                      </a:r>
                      <a:r>
                        <a:rPr lang="en-US" sz="1600" b="1" dirty="0" err="1">
                          <a:solidFill>
                            <a:schemeClr val="tx1"/>
                          </a:solidFill>
                          <a:effectLst/>
                          <a:latin typeface="Arial" panose="020B0604020202020204" pitchFamily="34" charset="0"/>
                          <a:cs typeface="Arial" panose="020B0604020202020204" pitchFamily="34" charset="0"/>
                        </a:rPr>
                        <a:t>vertes</a:t>
                      </a:r>
                      <a:endParaRPr lang="en-US" sz="1600" dirty="0">
                        <a:solidFill>
                          <a:schemeClr val="tx1"/>
                        </a:solidFill>
                        <a:effectLst/>
                        <a:latin typeface="Arial" panose="020B0604020202020204" pitchFamily="34" charset="0"/>
                        <a:cs typeface="Arial" panose="020B0604020202020204" pitchFamily="34" charset="0"/>
                      </a:endParaRPr>
                    </a:p>
                    <a:p>
                      <a:pPr algn="l"/>
                      <a:endParaRPr lang="en-US" sz="1600" dirty="0">
                        <a:solidFill>
                          <a:schemeClr val="tx1"/>
                        </a:solidFill>
                        <a:effectLst/>
                        <a:latin typeface="Arial" panose="020B0604020202020204" pitchFamily="34" charset="0"/>
                        <a:cs typeface="Arial" panose="020B0604020202020204" pitchFamily="34" charset="0"/>
                      </a:endParaRPr>
                    </a:p>
                  </a:txBody>
                  <a:tcPr marL="22860" marR="22860" marT="22860" marB="22860"/>
                </a:tc>
                <a:extLst>
                  <a:ext uri="{0D108BD9-81ED-4DB2-BD59-A6C34878D82A}">
                    <a16:rowId xmlns:a16="http://schemas.microsoft.com/office/drawing/2014/main" val="460485268"/>
                  </a:ext>
                </a:extLst>
              </a:tr>
            </a:tbl>
          </a:graphicData>
        </a:graphic>
      </p:graphicFrame>
      <p:pic>
        <p:nvPicPr>
          <p:cNvPr id="3" name="Recorded Sound">
            <a:hlinkClick r:id="" action="ppaction://media"/>
            <a:extLst>
              <a:ext uri="{FF2B5EF4-FFF2-40B4-BE49-F238E27FC236}">
                <a16:creationId xmlns:a16="http://schemas.microsoft.com/office/drawing/2014/main" id="{DF76EB2D-2872-4840-8ED6-6981187002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22513" y="1155319"/>
            <a:ext cx="487363" cy="487363"/>
          </a:xfrm>
          <a:prstGeom prst="rect">
            <a:avLst/>
          </a:prstGeom>
        </p:spPr>
      </p:pic>
    </p:spTree>
    <p:extLst>
      <p:ext uri="{BB962C8B-B14F-4D97-AF65-F5344CB8AC3E}">
        <p14:creationId xmlns:p14="http://schemas.microsoft.com/office/powerpoint/2010/main" val="387821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1257</TotalTime>
  <Words>1078</Words>
  <Application>Microsoft Office PowerPoint</Application>
  <PresentationFormat>Widescreen</PresentationFormat>
  <Paragraphs>222</Paragraphs>
  <Slides>13</Slides>
  <Notes>0</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Rockwell</vt:lpstr>
      <vt:lpstr>Rockwell Condensed</vt:lpstr>
      <vt:lpstr>Verdana</vt:lpstr>
      <vt:lpstr>Wingdings</vt:lpstr>
      <vt:lpstr>Wood Type</vt:lpstr>
      <vt:lpstr>RECAPITULATIF de grammaire</vt:lpstr>
      <vt:lpstr>MOdule 4</vt:lpstr>
      <vt:lpstr>La Météo/ the weather</vt:lpstr>
      <vt:lpstr>La Météo/ the weather</vt:lpstr>
      <vt:lpstr>Prépositions with countries/region/cities</vt:lpstr>
      <vt:lpstr>Prépositions with countries/region/cities</vt:lpstr>
      <vt:lpstr>Conjugaison: habiter (to live)/ venir (to come)</vt:lpstr>
      <vt:lpstr>conjugaison</vt:lpstr>
      <vt:lpstr>Les ADJECTIFS</vt:lpstr>
      <vt:lpstr>Les adjectIFS</vt:lpstr>
      <vt:lpstr>Conjugaison FUTUR PROCHE</vt:lpstr>
      <vt:lpstr>La négation du futur PROCHE</vt:lpstr>
      <vt:lpstr>Marqueurs temporels/TIME MARKERS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RECAPITULATIF de grammaire: semaine 4</dc:title>
  <dc:creator>Jeannette Mundinger Hardy</dc:creator>
  <cp:lastModifiedBy>Jeannette Mundinger Hardy</cp:lastModifiedBy>
  <cp:revision>100</cp:revision>
  <dcterms:created xsi:type="dcterms:W3CDTF">2020-05-21T18:56:32Z</dcterms:created>
  <dcterms:modified xsi:type="dcterms:W3CDTF">2021-05-26T18:22:12Z</dcterms:modified>
</cp:coreProperties>
</file>